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73" r:id="rId2"/>
    <p:sldId id="298" r:id="rId3"/>
    <p:sldId id="486" r:id="rId4"/>
    <p:sldId id="333" r:id="rId5"/>
    <p:sldId id="487" r:id="rId6"/>
    <p:sldId id="488" r:id="rId7"/>
    <p:sldId id="490" r:id="rId8"/>
    <p:sldId id="491" r:id="rId9"/>
    <p:sldId id="492" r:id="rId10"/>
    <p:sldId id="493" r:id="rId11"/>
    <p:sldId id="489" r:id="rId12"/>
    <p:sldId id="494" r:id="rId13"/>
    <p:sldId id="495" r:id="rId14"/>
    <p:sldId id="405" r:id="rId15"/>
    <p:sldId id="464" r:id="rId16"/>
    <p:sldId id="470" r:id="rId17"/>
    <p:sldId id="465" r:id="rId18"/>
    <p:sldId id="466" r:id="rId19"/>
    <p:sldId id="467" r:id="rId20"/>
    <p:sldId id="478" r:id="rId21"/>
    <p:sldId id="468" r:id="rId22"/>
    <p:sldId id="469" r:id="rId23"/>
    <p:sldId id="471" r:id="rId24"/>
    <p:sldId id="474" r:id="rId25"/>
    <p:sldId id="475" r:id="rId26"/>
    <p:sldId id="484" r:id="rId27"/>
    <p:sldId id="479" r:id="rId28"/>
    <p:sldId id="480" r:id="rId29"/>
    <p:sldId id="481" r:id="rId30"/>
    <p:sldId id="4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6331" autoAdjust="0"/>
  </p:normalViewPr>
  <p:slideViewPr>
    <p:cSldViewPr snapToGrid="0">
      <p:cViewPr varScale="1">
        <p:scale>
          <a:sx n="143" d="100"/>
          <a:sy n="143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2BE15-79A1-4B78-A48D-1C2C6C86C6A5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15CBC-5C1D-42F0-9C64-C7D64C1DCE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1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18AE-6659-B2A9-87C6-ADF2EAA3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7B9CAE-4654-E80D-8314-45BC2AECF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7E2B55-CBD4-981D-8A1A-F0948CEF1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7223D3-D177-6C93-6671-846147BCE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74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DCE8-A9E8-810E-F081-18D9417E5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F93C37-5D74-F1DF-EDE0-C942DBF2F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1B449F-A18A-0C28-0C4B-F9956198A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B29FC-60B1-8154-A4D5-C39475ADC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985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1FE69-7524-A537-DD9D-F74F5887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6F335A-4CB7-A98E-677D-BA15F1FEE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1729A6-5EFF-6BFB-F31B-AD68DE254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598FBB-167F-DC3C-9E87-7E9DB76C6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376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302E3-71E8-C19F-9572-51A81C80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7F49550-6099-50C2-E8B6-0121087B6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A8AC05-3DB9-198F-85D6-5C206A0CA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CC276-BED0-DF79-8E6D-632F40008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7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187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26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83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782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21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64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7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062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2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2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875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515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46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93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2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941C6-B5E7-DA2C-BCB9-F6CEA1D04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ADB599-0D77-AABF-CC4C-CB09A8EDC8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E849AC-F0F4-BC83-585F-56A6EDAD4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7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D3980E-6137-4AD7-8305-1787129D3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73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0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C159-43C4-A508-04B1-38DD1A516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F95A91-AEB4-5430-A7B1-5409B9D8E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E11B3D-8422-84AF-22E5-0C532EA93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853AEE-6240-4DA9-B1A4-1CA74C752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5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DD6DA-E667-60A2-71F5-9C294C5A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F9D663-A4CA-581A-B84C-44F705788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14F4D7-AAD2-9330-BF38-CED2A1E88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13C0D8-F948-989E-7D1B-0C698457C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10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07F71-E1F6-0CEC-9CE1-382D800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AB6517-DE7F-9C2C-B74F-3A876855F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9E19C9-7B2F-166E-F23F-36047BBF2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7FE6A-E01B-F937-A8F7-32A24A7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08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CCE4-B16B-D841-302E-83B286C9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742E3C-108B-15A1-4408-1F5FF76DD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2019B5-7633-B02F-9525-F975CF567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910B49-0C75-C6B9-BAC1-11E902073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35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C63B-92D5-A211-2202-99561FA13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F85593-B9CC-EB3E-3176-ECD8457FC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C88107-42D6-DA13-79B1-1C63A4E97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5B6EE-0730-EE4F-C447-6894B3B3B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0F251-8F9A-4AC9-8ABA-C0A026E7C0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238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6BACA-93B0-46CB-B49D-F3A3F26132E2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66AF0-A5E9-43EA-9FCD-E4F4FEF9E19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nternLM/MindSearch" TargetMode="External"/><Relationship Id="rId5" Type="http://schemas.openxmlformats.org/officeDocument/2006/relationships/hyperlink" Target="https://github.com/cnzzx/VSA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6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6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3" Type="http://schemas.openxmlformats.org/officeDocument/2006/relationships/image" Target="../media/image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30.png"/><Relationship Id="rId19" Type="http://schemas.openxmlformats.org/officeDocument/2006/relationships/image" Target="../media/image33.png"/><Relationship Id="rId4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35.png"/><Relationship Id="rId5" Type="http://schemas.openxmlformats.org/officeDocument/2006/relationships/image" Target="../media/image301.png"/><Relationship Id="rId10" Type="http://schemas.openxmlformats.org/officeDocument/2006/relationships/image" Target="../media/image340.png"/><Relationship Id="rId4" Type="http://schemas.openxmlformats.org/officeDocument/2006/relationships/image" Target="../media/image2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5" Type="http://schemas.openxmlformats.org/officeDocument/2006/relationships/image" Target="../media/image14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6.png"/><Relationship Id="rId18" Type="http://schemas.openxmlformats.org/officeDocument/2006/relationships/image" Target="../media/image481.png"/><Relationship Id="rId3" Type="http://schemas.openxmlformats.org/officeDocument/2006/relationships/image" Target="../media/image1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5.png"/><Relationship Id="rId5" Type="http://schemas.openxmlformats.org/officeDocument/2006/relationships/image" Target="../media/image14.png"/><Relationship Id="rId15" Type="http://schemas.openxmlformats.org/officeDocument/2006/relationships/image" Target="../media/image48.png"/><Relationship Id="rId10" Type="http://schemas.openxmlformats.org/officeDocument/2006/relationships/image" Target="../media/image40.png"/><Relationship Id="rId19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90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1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0.png"/><Relationship Id="rId10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0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-1" y="2335098"/>
            <a:ext cx="12191999" cy="1708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5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Assistant: Empower Vision-Language Models as Multimodal Search Engines</a:t>
            </a:r>
          </a:p>
          <a:p>
            <a:pPr algn="ctr"/>
            <a:endParaRPr lang="en-US" sz="35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0" y="3944646"/>
            <a:ext cx="12191998" cy="742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36DF-4D91-8805-87BF-14E5E21E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3922331C-E881-BAD5-30BE-59118A771AD7}"/>
              </a:ext>
            </a:extLst>
          </p:cNvPr>
          <p:cNvSpPr txBox="1"/>
          <p:nvPr/>
        </p:nvSpPr>
        <p:spPr>
          <a:xfrm>
            <a:off x="178829" y="1028007"/>
            <a:ext cx="426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DBB63D-E9F4-0BB9-4D6E-1821FC564929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3EA9DAD-AC22-B764-8880-13FFBA588FD2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84193669-D64F-4C63-75E3-A513FDE27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DD72776A-CBE9-85C7-41AB-B542BBA8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05853FB-3807-D860-B0AF-C8797175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93" y="1826028"/>
            <a:ext cx="9952114" cy="17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283C1-A188-227A-194B-7EADC58B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F19EEED1-5A1F-95A1-B95A-C84B2290EBB2}"/>
              </a:ext>
            </a:extLst>
          </p:cNvPr>
          <p:cNvSpPr txBox="1"/>
          <p:nvPr/>
        </p:nvSpPr>
        <p:spPr>
          <a:xfrm>
            <a:off x="178829" y="1028007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Experiments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B0D9774-23B2-E326-2453-B8A4EC67754B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7971EE-7B2F-4FB1-3CEB-1266C833C6B5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1CE6D5DA-ADFA-914F-45B2-1169B2D3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D881814B-A2DD-A7F4-A4E1-99FC7D66B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58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65E96-BB86-89FC-6612-E0791FA34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C3B1105-3723-24CD-9BF7-08AA140B7BB4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6582A4-5F30-EE3E-6B4F-7CE55E781813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7EB1B77-9860-C908-C856-F925E8E9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3D6B4F70-986F-144E-DEAC-A71861AA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302BC10-41E7-0EB6-D3D7-900D9851197F}"/>
              </a:ext>
            </a:extLst>
          </p:cNvPr>
          <p:cNvSpPr txBox="1"/>
          <p:nvPr/>
        </p:nvSpPr>
        <p:spPr>
          <a:xfrm>
            <a:off x="881186" y="2452719"/>
            <a:ext cx="9589590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Vision Search Assistant: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5"/>
              </a:rPr>
              <a:t>https://github.com/cnzzx/VSA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MindSearch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hlinkClick r:id="rId6"/>
              </a:rPr>
              <a:t>https://github.com/InternLM/MindSearch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6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693EA-655E-0747-B90E-8CFB28055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ECF5E496-20D9-6BAD-8091-6DB326D20A65}"/>
              </a:ext>
            </a:extLst>
          </p:cNvPr>
          <p:cNvSpPr txBox="1"/>
          <p:nvPr/>
        </p:nvSpPr>
        <p:spPr>
          <a:xfrm>
            <a:off x="2" y="2623602"/>
            <a:ext cx="12191998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rgbClr val="002060"/>
                </a:solidFill>
                <a:latin typeface="Times New Roman Regular" panose="02020603050405020304" charset="0"/>
                <a:ea typeface="黑体" panose="02010609060101010101" pitchFamily="49" charset="-122"/>
                <a:cs typeface="Times New Roman Regular" panose="02020603050405020304" charset="0"/>
                <a:sym typeface="+mn-lt"/>
              </a:rPr>
              <a:t>Thanks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C8BA900-44B1-FC9E-5830-6F765685300C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5DAA12-6C2D-B4C1-6FAA-FFF6DAFE44C9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BB7E60D-D316-9ACD-37AF-60E03C00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8FA5DF66-53F4-887E-CB9D-9B5D2481F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2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92878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1003702" y="3317071"/>
            <a:ext cx="11264310" cy="10437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Forward Process or Diffusion Process: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逐渐向原图像添加幅度很小的高斯噪声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理论定义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Reverse Process: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采样一个噪声逐步还原得到图像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实际操作</a:t>
            </a:r>
            <a:r>
              <a:rPr lang="en-US" altLang="zh-CN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5366BF-0184-8A6D-DAE9-FB4F5FD24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813" y="1841860"/>
            <a:ext cx="8429587" cy="1458603"/>
          </a:xfrm>
          <a:prstGeom prst="rect">
            <a:avLst/>
          </a:prstGeom>
        </p:spPr>
      </p:pic>
      <p:sp>
        <p:nvSpPr>
          <p:cNvPr id="8" name="箭头: 右 42">
            <a:extLst>
              <a:ext uri="{FF2B5EF4-FFF2-40B4-BE49-F238E27FC236}">
                <a16:creationId xmlns:a16="http://schemas.microsoft.com/office/drawing/2014/main" id="{F2E13458-017B-80F0-4EDB-2F0F85E42063}"/>
              </a:ext>
            </a:extLst>
          </p:cNvPr>
          <p:cNvSpPr/>
          <p:nvPr/>
        </p:nvSpPr>
        <p:spPr>
          <a:xfrm rot="5400000">
            <a:off x="2322563" y="4522295"/>
            <a:ext cx="538482" cy="394230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1910682" y="4988651"/>
                <a:ext cx="1465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2" y="4988651"/>
                <a:ext cx="1465209" cy="369332"/>
              </a:xfrm>
              <a:prstGeom prst="rect">
                <a:avLst/>
              </a:prstGeom>
              <a:blipFill>
                <a:blip r:embed="rId6"/>
                <a:stretch>
                  <a:fillRect l="-4149" r="-663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4C3E5D1-E1C7-A6CF-60B0-16A03261013F}"/>
              </a:ext>
            </a:extLst>
          </p:cNvPr>
          <p:cNvSpPr txBox="1"/>
          <p:nvPr/>
        </p:nvSpPr>
        <p:spPr>
          <a:xfrm>
            <a:off x="1533624" y="5360549"/>
            <a:ext cx="10204467" cy="5359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为什么强调概率分布：生成模型需要多样性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C111EE9A-CBFF-DD6C-B208-A0885DDC2C03}"/>
              </a:ext>
            </a:extLst>
          </p:cNvPr>
          <p:cNvGrpSpPr/>
          <p:nvPr/>
        </p:nvGrpSpPr>
        <p:grpSpPr>
          <a:xfrm>
            <a:off x="668223" y="3105814"/>
            <a:ext cx="10855553" cy="3061132"/>
            <a:chOff x="416452" y="2248890"/>
            <a:chExt cx="10855553" cy="306113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34160EB-8752-3A86-C0C1-0544844CC8C3}"/>
                </a:ext>
              </a:extLst>
            </p:cNvPr>
            <p:cNvSpPr/>
            <p:nvPr/>
          </p:nvSpPr>
          <p:spPr>
            <a:xfrm>
              <a:off x="416452" y="2248890"/>
              <a:ext cx="10855553" cy="30611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00E0989-4755-50AA-1540-EBBB1EF0E667}"/>
                </a:ext>
              </a:extLst>
            </p:cNvPr>
            <p:cNvGrpSpPr/>
            <p:nvPr/>
          </p:nvGrpSpPr>
          <p:grpSpPr>
            <a:xfrm>
              <a:off x="3056801" y="2413382"/>
              <a:ext cx="6669409" cy="1315162"/>
              <a:chOff x="2910657" y="2746021"/>
              <a:chExt cx="6405623" cy="13151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A8FF7CC-1A4B-D698-0AAD-5C9394081C50}"/>
                      </a:ext>
                    </a:extLst>
                  </p:cNvPr>
                  <p:cNvSpPr/>
                  <p:nvPr/>
                </p:nvSpPr>
                <p:spPr>
                  <a:xfrm>
                    <a:off x="2910657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5A8FF7CC-1A4B-D698-0AAD-5C9394081C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0657" y="2752132"/>
                    <a:ext cx="685044" cy="68297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0A455F35-7510-CA47-CAFF-F52A66CDDE33}"/>
                      </a:ext>
                    </a:extLst>
                  </p:cNvPr>
                  <p:cNvSpPr/>
                  <p:nvPr/>
                </p:nvSpPr>
                <p:spPr>
                  <a:xfrm>
                    <a:off x="5177651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0A455F35-7510-CA47-CAFF-F52A66CDDE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7651" y="2752132"/>
                    <a:ext cx="685044" cy="68297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15F137F5-7DE4-F67C-6C55-5A471C1711C4}"/>
                  </a:ext>
                </a:extLst>
              </p:cNvPr>
              <p:cNvCxnSpPr>
                <a:cxnSpLocks/>
                <a:stCxn id="37" idx="6"/>
              </p:cNvCxnSpPr>
              <p:nvPr/>
            </p:nvCxnSpPr>
            <p:spPr>
              <a:xfrm flipV="1">
                <a:off x="3595731" y="3093621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F5550F4F-B61F-77A0-4F01-4EA440C7B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97597" y="3534172"/>
                <a:ext cx="517530" cy="504428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026F3EED-117B-DF71-B376-76BE076FCAD8}"/>
                  </a:ext>
                </a:extLst>
              </p:cNvPr>
              <p:cNvSpPr txBox="1"/>
              <p:nvPr/>
            </p:nvSpPr>
            <p:spPr>
              <a:xfrm>
                <a:off x="4101572" y="2908955"/>
                <a:ext cx="685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……</a:t>
                </a:r>
                <a:endParaRPr lang="zh-CN" altLang="en-US" b="1" dirty="0"/>
              </a:p>
            </p:txBody>
          </p: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459A29BF-C3E5-B7E8-B2F3-3C900F385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18766" y="3093620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4622139C-FBF3-D83C-41AB-4CBDBF5B002D}"/>
                      </a:ext>
                    </a:extLst>
                  </p:cNvPr>
                  <p:cNvSpPr/>
                  <p:nvPr/>
                </p:nvSpPr>
                <p:spPr>
                  <a:xfrm>
                    <a:off x="6421577" y="2752132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54" name="椭圆 53">
                    <a:extLst>
                      <a:ext uri="{FF2B5EF4-FFF2-40B4-BE49-F238E27FC236}">
                        <a16:creationId xmlns:a16="http://schemas.microsoft.com/office/drawing/2014/main" id="{4622139C-FBF3-D83C-41AB-4CBDBF5B00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1577" y="2752132"/>
                    <a:ext cx="685044" cy="682979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BDCBBCEE-398D-4B92-8887-6A764C5D8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691" y="3087513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1D646D8-FCA3-AE02-E5AF-8062C13B3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6628" y="3087512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0239478D-9A55-8966-08C9-BA2FCD6B35FA}"/>
                  </a:ext>
                </a:extLst>
              </p:cNvPr>
              <p:cNvSpPr txBox="1"/>
              <p:nvPr/>
            </p:nvSpPr>
            <p:spPr>
              <a:xfrm>
                <a:off x="7605144" y="2902846"/>
                <a:ext cx="685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……</a:t>
                </a:r>
                <a:endParaRPr lang="zh-CN" altLang="en-US" b="1" dirty="0"/>
              </a:p>
            </p:txBody>
          </p: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C7A0BE51-5BF7-D3D1-BB55-6F7F20A08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71117" y="3087511"/>
                <a:ext cx="558883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7B679DB-DFC6-BBB9-B75D-363CDA87DE53}"/>
                      </a:ext>
                    </a:extLst>
                  </p:cNvPr>
                  <p:cNvSpPr/>
                  <p:nvPr/>
                </p:nvSpPr>
                <p:spPr>
                  <a:xfrm>
                    <a:off x="8631236" y="2746021"/>
                    <a:ext cx="685044" cy="682979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b="1" i="1" dirty="0"/>
                  </a:p>
                </p:txBody>
              </p:sp>
            </mc:Choice>
            <mc:Fallback xmlns=""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B7B679DB-DFC6-BBB9-B75D-363CDA87DE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1236" y="2746021"/>
                    <a:ext cx="685044" cy="68297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03A14BED-113B-9957-EEE9-83DF06C9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9956" y="3534172"/>
                <a:ext cx="520424" cy="527011"/>
              </a:xfrm>
              <a:prstGeom prst="rect">
                <a:avLst/>
              </a:prstGeom>
            </p:spPr>
          </p:pic>
          <p:pic>
            <p:nvPicPr>
              <p:cNvPr id="63" name="图片 62">
                <a:extLst>
                  <a:ext uri="{FF2B5EF4-FFF2-40B4-BE49-F238E27FC236}">
                    <a16:creationId xmlns:a16="http://schemas.microsoft.com/office/drawing/2014/main" id="{257FEE72-7066-79E4-09E1-F5274E779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3526" y="3489141"/>
                <a:ext cx="520424" cy="533942"/>
              </a:xfrm>
              <a:prstGeom prst="rect">
                <a:avLst/>
              </a:prstGeom>
            </p:spPr>
          </p:pic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38EB1BC6-8CE1-1E93-FD5C-A076926F2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6827" y="3534172"/>
                <a:ext cx="520424" cy="527011"/>
              </a:xfrm>
              <a:prstGeom prst="rect">
                <a:avLst/>
              </a:prstGeom>
            </p:spPr>
          </p:pic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DDB8417F-BDA3-22A6-EC12-92741E896EFE}"/>
                </a:ext>
              </a:extLst>
            </p:cNvPr>
            <p:cNvGrpSpPr/>
            <p:nvPr/>
          </p:nvGrpSpPr>
          <p:grpSpPr>
            <a:xfrm>
              <a:off x="917852" y="3960003"/>
              <a:ext cx="9872180" cy="687505"/>
              <a:chOff x="456666" y="3930390"/>
              <a:chExt cx="9872180" cy="6875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/>
                  <p:nvPr/>
                </p:nvSpPr>
                <p:spPr>
                  <a:xfrm>
                    <a:off x="456666" y="3930390"/>
                    <a:ext cx="4968774" cy="4099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(0,1)</m:t>
                          </m:r>
                        </m:oMath>
                      </m:oMathPara>
                    </a14:m>
                    <a:endParaRPr lang="zh-CN" altLang="en-US" sz="22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66" y="3930390"/>
                    <a:ext cx="4968774" cy="40998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箭头: 右 42">
                <a:extLst>
                  <a:ext uri="{FF2B5EF4-FFF2-40B4-BE49-F238E27FC236}">
                    <a16:creationId xmlns:a16="http://schemas.microsoft.com/office/drawing/2014/main" id="{418D89D1-B0BC-1353-AE45-B4966436A284}"/>
                  </a:ext>
                </a:extLst>
              </p:cNvPr>
              <p:cNvSpPr/>
              <p:nvPr/>
            </p:nvSpPr>
            <p:spPr>
              <a:xfrm>
                <a:off x="5556344" y="4329210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BC1E930-2C2B-94EB-51FE-1DA352DB9989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222" y="4185725"/>
                    <a:ext cx="4138624" cy="4321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CBC1E930-2C2B-94EB-51FE-1DA352DB99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222" y="4185725"/>
                    <a:ext cx="4138624" cy="4321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7" b="-1549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D6F57228-4E09-3B29-3C7D-B5290CD3B4B8}"/>
              </a:ext>
            </a:extLst>
          </p:cNvPr>
          <p:cNvSpPr txBox="1"/>
          <p:nvPr/>
        </p:nvSpPr>
        <p:spPr>
          <a:xfrm>
            <a:off x="980134" y="3497116"/>
            <a:ext cx="2063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Forward Process</a:t>
            </a:r>
          </a:p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Definition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731AA8-DDD4-CEE1-3729-03FDBC2897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3747" y="1773484"/>
            <a:ext cx="2885265" cy="731476"/>
          </a:xfrm>
          <a:prstGeom prst="rect">
            <a:avLst/>
          </a:prstGeom>
        </p:spPr>
      </p:pic>
      <p:sp>
        <p:nvSpPr>
          <p:cNvPr id="19" name="箭头: 右 42">
            <a:extLst>
              <a:ext uri="{FF2B5EF4-FFF2-40B4-BE49-F238E27FC236}">
                <a16:creationId xmlns:a16="http://schemas.microsoft.com/office/drawing/2014/main" id="{5B8EF3D5-9D75-0DDB-19E6-DF80B7F983A8}"/>
              </a:ext>
            </a:extLst>
          </p:cNvPr>
          <p:cNvSpPr/>
          <p:nvPr/>
        </p:nvSpPr>
        <p:spPr>
          <a:xfrm rot="10800000">
            <a:off x="6125856" y="202389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BC910F-0366-B975-D2BC-A277B654A43F}"/>
              </a:ext>
            </a:extLst>
          </p:cNvPr>
          <p:cNvSpPr txBox="1"/>
          <p:nvPr/>
        </p:nvSpPr>
        <p:spPr>
          <a:xfrm>
            <a:off x="1619124" y="5240530"/>
            <a:ext cx="1750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t-1</a:t>
            </a:r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时刻的图像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4E811F-152C-8B1B-CEF2-281CED6A7554}"/>
              </a:ext>
            </a:extLst>
          </p:cNvPr>
          <p:cNvSpPr txBox="1"/>
          <p:nvPr/>
        </p:nvSpPr>
        <p:spPr>
          <a:xfrm>
            <a:off x="3729577" y="5222739"/>
            <a:ext cx="13475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高斯噪声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680D28-7928-6B46-BD7C-342FB07EFD9F}"/>
                  </a:ext>
                </a:extLst>
              </p:cNvPr>
              <p:cNvSpPr txBox="1"/>
              <p:nvPr/>
            </p:nvSpPr>
            <p:spPr>
              <a:xfrm>
                <a:off x="1819353" y="5612619"/>
                <a:ext cx="35113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保证扩散过程的平滑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680D28-7928-6B46-BD7C-342FB07EF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353" y="5612619"/>
                <a:ext cx="3511364" cy="369332"/>
              </a:xfrm>
              <a:prstGeom prst="rect">
                <a:avLst/>
              </a:prstGeom>
              <a:blipFill>
                <a:blip r:embed="rId16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8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/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C0E1386-3D8C-6520-1E25-54245C3D9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6" y="1864700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46960B3B-A88D-2972-FDD4-2D2465DD4FA0}"/>
              </a:ext>
            </a:extLst>
          </p:cNvPr>
          <p:cNvSpPr/>
          <p:nvPr/>
        </p:nvSpPr>
        <p:spPr>
          <a:xfrm flipV="1">
            <a:off x="6709091" y="4310170"/>
            <a:ext cx="4901696" cy="10889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DB169C-9454-7379-E84E-17C241E6AACB}"/>
                  </a:ext>
                </a:extLst>
              </p:cNvPr>
              <p:cNvSpPr txBox="1"/>
              <p:nvPr/>
            </p:nvSpPr>
            <p:spPr>
              <a:xfrm>
                <a:off x="1695667" y="3236070"/>
                <a:ext cx="10408694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问题</a:t>
                </a:r>
                <a14:m>
                  <m:oMath xmlns:m="http://schemas.openxmlformats.org/officeDocument/2006/math">
                    <m:r>
                      <a:rPr lang="zh-CN" altLang="en-US" sz="1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zh-CN" alt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在没给定不好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的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情况下不好求。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BDB169C-9454-7379-E84E-17C241E6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667" y="3236070"/>
                <a:ext cx="10408694" cy="571438"/>
              </a:xfrm>
              <a:prstGeom prst="rect">
                <a:avLst/>
              </a:prstGeom>
              <a:blipFill>
                <a:blip r:embed="rId6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DE6EFE-9C5D-A172-F5EA-118E353D7621}"/>
                  </a:ext>
                </a:extLst>
              </p:cNvPr>
              <p:cNvSpPr txBox="1"/>
              <p:nvPr/>
            </p:nvSpPr>
            <p:spPr>
              <a:xfrm>
                <a:off x="728786" y="4286628"/>
                <a:ext cx="4394204" cy="744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EDE6EFE-9C5D-A172-F5EA-118E353D7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6" y="4286628"/>
                <a:ext cx="4394204" cy="744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右 42">
            <a:extLst>
              <a:ext uri="{FF2B5EF4-FFF2-40B4-BE49-F238E27FC236}">
                <a16:creationId xmlns:a16="http://schemas.microsoft.com/office/drawing/2014/main" id="{7AC71DFE-42EC-20F5-0A7D-A996EE54C6FE}"/>
              </a:ext>
            </a:extLst>
          </p:cNvPr>
          <p:cNvSpPr/>
          <p:nvPr/>
        </p:nvSpPr>
        <p:spPr>
          <a:xfrm>
            <a:off x="4440879" y="454342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8E1225-3849-2BE3-E217-2240A34C5C10}"/>
                  </a:ext>
                </a:extLst>
              </p:cNvPr>
              <p:cNvSpPr txBox="1"/>
              <p:nvPr/>
            </p:nvSpPr>
            <p:spPr>
              <a:xfrm>
                <a:off x="4872202" y="4316421"/>
                <a:ext cx="7232159" cy="624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08E1225-3849-2BE3-E217-2240A34C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202" y="4316421"/>
                <a:ext cx="7232159" cy="624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4528F1DC-85B8-8C9F-B693-739B9229A8F6}"/>
              </a:ext>
            </a:extLst>
          </p:cNvPr>
          <p:cNvSpPr txBox="1"/>
          <p:nvPr/>
        </p:nvSpPr>
        <p:spPr>
          <a:xfrm>
            <a:off x="8815487" y="5009264"/>
            <a:ext cx="103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Markov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8000D99-6494-9FEE-943D-ED340E419FD3}"/>
              </a:ext>
            </a:extLst>
          </p:cNvPr>
          <p:cNvSpPr txBox="1"/>
          <p:nvPr/>
        </p:nvSpPr>
        <p:spPr>
          <a:xfrm>
            <a:off x="4230852" y="4817048"/>
            <a:ext cx="128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问题转换</a:t>
            </a:r>
            <a:endParaRPr lang="zh-CN" altLang="en-US" sz="1400" dirty="0"/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9594E891-853B-2947-A6DC-340C63A39879}"/>
              </a:ext>
            </a:extLst>
          </p:cNvPr>
          <p:cNvSpPr/>
          <p:nvPr/>
        </p:nvSpPr>
        <p:spPr>
          <a:xfrm rot="10800000">
            <a:off x="6096000" y="204217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A2DD61-632E-6F0F-B766-B26974A3D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9091" y="1773100"/>
            <a:ext cx="2885265" cy="7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9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7CF6135A-3879-1B59-C6A5-EEF5FA5E71E5}"/>
              </a:ext>
            </a:extLst>
          </p:cNvPr>
          <p:cNvSpPr/>
          <p:nvPr/>
        </p:nvSpPr>
        <p:spPr>
          <a:xfrm flipV="1">
            <a:off x="285960" y="3753214"/>
            <a:ext cx="11166900" cy="960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4" name="箭头: 右 42">
            <a:extLst>
              <a:ext uri="{FF2B5EF4-FFF2-40B4-BE49-F238E27FC236}">
                <a16:creationId xmlns:a16="http://schemas.microsoft.com/office/drawing/2014/main" id="{04F60749-D939-00EB-7778-7EA28E8F1A7E}"/>
              </a:ext>
            </a:extLst>
          </p:cNvPr>
          <p:cNvSpPr/>
          <p:nvPr/>
        </p:nvSpPr>
        <p:spPr>
          <a:xfrm rot="5400000">
            <a:off x="5513402" y="5900656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/>
              <p:nvPr/>
            </p:nvSpPr>
            <p:spPr>
              <a:xfrm>
                <a:off x="513862" y="1635319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2" y="1635319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5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F0EAA9-8B34-216B-9846-6F132962AB2A}"/>
                  </a:ext>
                </a:extLst>
              </p:cNvPr>
              <p:cNvSpPr txBox="1"/>
              <p:nvPr/>
            </p:nvSpPr>
            <p:spPr>
              <a:xfrm>
                <a:off x="1236002" y="6240516"/>
                <a:ext cx="9535015" cy="840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,1−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,1−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200" dirty="0">
                  <a:solidFill>
                    <a:srgbClr val="FF0000"/>
                  </a:solidFill>
                </a:endParaRPr>
              </a:p>
              <a:p>
                <a:pPr algn="ctr"/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9F0EAA9-8B34-216B-9846-6F132962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02" y="6240516"/>
                <a:ext cx="9535015" cy="840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3F6DF8F8-9710-C190-D133-DC2F641DA7DC}"/>
              </a:ext>
            </a:extLst>
          </p:cNvPr>
          <p:cNvGrpSpPr/>
          <p:nvPr/>
        </p:nvGrpSpPr>
        <p:grpSpPr>
          <a:xfrm>
            <a:off x="1141325" y="2716449"/>
            <a:ext cx="11939656" cy="2975981"/>
            <a:chOff x="849998" y="2958466"/>
            <a:chExt cx="11939656" cy="297598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7CCF456-0E63-DCA2-9145-488E0B0F7135}"/>
                </a:ext>
              </a:extLst>
            </p:cNvPr>
            <p:cNvGrpSpPr/>
            <p:nvPr/>
          </p:nvGrpSpPr>
          <p:grpSpPr>
            <a:xfrm>
              <a:off x="849998" y="2958466"/>
              <a:ext cx="11939656" cy="2969727"/>
              <a:chOff x="944445" y="3272138"/>
              <a:chExt cx="11939656" cy="29697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7" y="3272138"/>
                    <a:ext cx="9365972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5610C851-7147-69BE-BEF0-1F84DD064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7" y="3272138"/>
                    <a:ext cx="9365972" cy="3354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51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B108BDA0-8DBE-766B-C971-4B0BBF127B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6" y="3811942"/>
                    <a:ext cx="11847915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a14:m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zh-CN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altLang="zh-CN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B108BDA0-8DBE-766B-C971-4B0BBF127B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6" y="3811942"/>
                    <a:ext cx="11847915" cy="3354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363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71633A21-3C55-8E03-9767-853F9278617C}"/>
                      </a:ext>
                    </a:extLst>
                  </p:cNvPr>
                  <p:cNvSpPr txBox="1"/>
                  <p:nvPr/>
                </p:nvSpPr>
                <p:spPr>
                  <a:xfrm>
                    <a:off x="944445" y="5429951"/>
                    <a:ext cx="9365972" cy="3354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a14:m>
                    <a:r>
                      <a:rPr lang="en-US" altLang="zh-CN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" name="文本框 2">
                    <a:extLst>
                      <a:ext uri="{FF2B5EF4-FFF2-40B4-BE49-F238E27FC236}">
                        <a16:creationId xmlns:a16="http://schemas.microsoft.com/office/drawing/2014/main" id="{71633A21-3C55-8E03-9767-853F927861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445" y="5429951"/>
                    <a:ext cx="9365972" cy="3354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727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A7D956EA-202A-CB87-7200-E48CD5D2C554}"/>
                      </a:ext>
                    </a:extLst>
                  </p:cNvPr>
                  <p:cNvSpPr txBox="1"/>
                  <p:nvPr/>
                </p:nvSpPr>
                <p:spPr>
                  <a:xfrm>
                    <a:off x="944445" y="5902028"/>
                    <a:ext cx="9365972" cy="33983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altLang="zh-CN" dirty="0"/>
                      <a:t>    </a:t>
                    </a:r>
                    <a14:m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−1…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−1…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a14:m>
                    <a:endParaRPr lang="en-US" altLang="zh-CN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A7D956EA-202A-CB87-7200-E48CD5D2C5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445" y="5902028"/>
                    <a:ext cx="9365972" cy="33983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5684DF1-E590-C055-339B-E325B5053593}"/>
                </a:ext>
              </a:extLst>
            </p:cNvPr>
            <p:cNvGrpSpPr/>
            <p:nvPr/>
          </p:nvGrpSpPr>
          <p:grpSpPr>
            <a:xfrm>
              <a:off x="7027113" y="5557998"/>
              <a:ext cx="1835675" cy="376449"/>
              <a:chOff x="8360900" y="5633102"/>
              <a:chExt cx="1835675" cy="376449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B2F226A-0F61-2455-22C4-07E3DC5C8470}"/>
                  </a:ext>
                </a:extLst>
              </p:cNvPr>
              <p:cNvSpPr/>
              <p:nvPr/>
            </p:nvSpPr>
            <p:spPr>
              <a:xfrm flipV="1">
                <a:off x="8398696" y="5633102"/>
                <a:ext cx="1797879" cy="36933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69AC742-F63D-8A2B-7987-B50DFB4BCBD0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900" y="5640219"/>
                    <a:ext cx="183567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869AC742-F63D-8A2B-7987-B50DFB4BCB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900" y="5640219"/>
                    <a:ext cx="1835675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E360C673-E55D-9774-D56B-0399459CF9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3683" y="3994158"/>
            <a:ext cx="4968367" cy="436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DB7843-BA52-B489-8C0A-9952C8B1ADE9}"/>
                  </a:ext>
                </a:extLst>
              </p:cNvPr>
              <p:cNvSpPr txBox="1"/>
              <p:nvPr/>
            </p:nvSpPr>
            <p:spPr>
              <a:xfrm>
                <a:off x="4607677" y="4850095"/>
                <a:ext cx="15754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一直展开到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DB7843-BA52-B489-8C0A-9952C8B1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677" y="4850095"/>
                <a:ext cx="1575435" cy="369332"/>
              </a:xfrm>
              <a:prstGeom prst="rect">
                <a:avLst/>
              </a:prstGeom>
              <a:blipFill>
                <a:blip r:embed="rId17"/>
                <a:stretch>
                  <a:fillRect l="-3488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D04A0594-3E2D-6C50-8003-15DE1411A200}"/>
              </a:ext>
            </a:extLst>
          </p:cNvPr>
          <p:cNvSpPr txBox="1"/>
          <p:nvPr/>
        </p:nvSpPr>
        <p:spPr>
          <a:xfrm>
            <a:off x="6363922" y="3213137"/>
            <a:ext cx="452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两随机变量独立分布</a:t>
            </a:r>
            <a:r>
              <a:rPr lang="en-US" altLang="zh-CN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zh-CN" altLang="en-US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高斯分布的可加性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C125F4-5EE9-9C50-3FB0-4FE0B2776301}"/>
                  </a:ext>
                </a:extLst>
              </p:cNvPr>
              <p:cNvSpPr txBox="1"/>
              <p:nvPr/>
            </p:nvSpPr>
            <p:spPr>
              <a:xfrm>
                <a:off x="6709773" y="3822756"/>
                <a:ext cx="6541770" cy="371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5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sSub>
                        <m:sSubPr>
                          <m:ctrlPr>
                            <a:rPr lang="en-US" altLang="zh-CN" sz="1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zh-CN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5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5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CC125F4-5EE9-9C50-3FB0-4FE0B277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73" y="3822756"/>
                <a:ext cx="6541770" cy="371833"/>
              </a:xfrm>
              <a:prstGeom prst="rect">
                <a:avLst/>
              </a:prstGeom>
              <a:blipFill>
                <a:blip r:embed="rId1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E518327-607D-516D-976D-EF700C581FF6}"/>
                  </a:ext>
                </a:extLst>
              </p:cNvPr>
              <p:cNvSpPr txBox="1"/>
              <p:nvPr/>
            </p:nvSpPr>
            <p:spPr>
              <a:xfrm>
                <a:off x="6698956" y="4209352"/>
                <a:ext cx="6541770" cy="3904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E518327-607D-516D-976D-EF700C58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56" y="4209352"/>
                <a:ext cx="6541770" cy="390492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/>
              <p:nvPr/>
            </p:nvSpPr>
            <p:spPr>
              <a:xfrm>
                <a:off x="486361" y="1519466"/>
                <a:ext cx="6185094" cy="585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2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贝叶斯公式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0B554D-ABA4-ABCA-48BA-72C29830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61" y="1519466"/>
                <a:ext cx="6185094" cy="585610"/>
              </a:xfrm>
              <a:prstGeom prst="rect">
                <a:avLst/>
              </a:prstGeom>
              <a:blipFill>
                <a:blip r:embed="rId5"/>
                <a:stretch>
                  <a:fillRect l="-2761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8080D4D1-D7D3-3C1A-9C03-15D589F1E30B}"/>
              </a:ext>
            </a:extLst>
          </p:cNvPr>
          <p:cNvGrpSpPr/>
          <p:nvPr/>
        </p:nvGrpSpPr>
        <p:grpSpPr>
          <a:xfrm>
            <a:off x="245089" y="2417267"/>
            <a:ext cx="3745747" cy="1458622"/>
            <a:chOff x="379646" y="2424949"/>
            <a:chExt cx="3745747" cy="145862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53E9ADC-FF56-7126-1465-2FDD5388F229}"/>
                </a:ext>
              </a:extLst>
            </p:cNvPr>
            <p:cNvSpPr/>
            <p:nvPr/>
          </p:nvSpPr>
          <p:spPr>
            <a:xfrm flipV="1">
              <a:off x="379646" y="2424949"/>
              <a:ext cx="3639032" cy="14586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00" dirty="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7BD6C0B-4294-A47F-1152-A441BB836F42}"/>
                </a:ext>
              </a:extLst>
            </p:cNvPr>
            <p:cNvGrpSpPr/>
            <p:nvPr/>
          </p:nvGrpSpPr>
          <p:grpSpPr>
            <a:xfrm>
              <a:off x="486361" y="2474344"/>
              <a:ext cx="3639032" cy="1381047"/>
              <a:chOff x="424204" y="2644058"/>
              <a:chExt cx="3639032" cy="13810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89F0EAA9-8B34-216B-9846-6F132962AB2A}"/>
                      </a:ext>
                    </a:extLst>
                  </p:cNvPr>
                  <p:cNvSpPr txBox="1"/>
                  <p:nvPr/>
                </p:nvSpPr>
                <p:spPr>
                  <a:xfrm>
                    <a:off x="431367" y="3103103"/>
                    <a:ext cx="2961612" cy="4405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89F0EAA9-8B34-216B-9846-6F132962A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67" y="3103103"/>
                    <a:ext cx="2961612" cy="44050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B302DDF0-A859-2098-4BC3-AFA99F5EAEE4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3584600"/>
                    <a:ext cx="3639032" cy="4405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B302DDF0-A859-2098-4BC3-AFA99F5EAE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3584600"/>
                    <a:ext cx="3639032" cy="4405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8A56E99E-3749-30E0-B730-3E42C974D328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2644058"/>
                    <a:ext cx="3281523" cy="37042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8A56E99E-3749-30E0-B730-3E42C974D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2644058"/>
                    <a:ext cx="3281523" cy="37042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" name="箭头: 右 42">
            <a:extLst>
              <a:ext uri="{FF2B5EF4-FFF2-40B4-BE49-F238E27FC236}">
                <a16:creationId xmlns:a16="http://schemas.microsoft.com/office/drawing/2014/main" id="{490E2C2A-0B01-1CF3-C697-683122E2A3E5}"/>
              </a:ext>
            </a:extLst>
          </p:cNvPr>
          <p:cNvSpPr/>
          <p:nvPr/>
        </p:nvSpPr>
        <p:spPr>
          <a:xfrm>
            <a:off x="3990836" y="303710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BD07C0-5DF3-F35C-A34E-9BE119B6B957}"/>
                  </a:ext>
                </a:extLst>
              </p:cNvPr>
              <p:cNvSpPr txBox="1"/>
              <p:nvPr/>
            </p:nvSpPr>
            <p:spPr>
              <a:xfrm>
                <a:off x="4607677" y="2788091"/>
                <a:ext cx="6907142" cy="663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BBD07C0-5DF3-F35C-A34E-9BE119B6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677" y="2788091"/>
                <a:ext cx="6907142" cy="6633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C6C529B6-BAB3-D245-547A-F3D8F6B8E462}"/>
              </a:ext>
            </a:extLst>
          </p:cNvPr>
          <p:cNvGrpSpPr/>
          <p:nvPr/>
        </p:nvGrpSpPr>
        <p:grpSpPr>
          <a:xfrm>
            <a:off x="8723249" y="3627455"/>
            <a:ext cx="2597103" cy="1232016"/>
            <a:chOff x="8243643" y="3648308"/>
            <a:chExt cx="2597103" cy="1232016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3BE458D-28E0-1869-DD0B-23F6F5A72BDF}"/>
                </a:ext>
              </a:extLst>
            </p:cNvPr>
            <p:cNvGrpSpPr/>
            <p:nvPr/>
          </p:nvGrpSpPr>
          <p:grpSpPr>
            <a:xfrm>
              <a:off x="8243643" y="3648308"/>
              <a:ext cx="2597103" cy="1232016"/>
              <a:chOff x="9527712" y="3652593"/>
              <a:chExt cx="2597103" cy="1232016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A899611-0470-9D03-100F-CD89220777E5}"/>
                  </a:ext>
                </a:extLst>
              </p:cNvPr>
              <p:cNvSpPr/>
              <p:nvPr/>
            </p:nvSpPr>
            <p:spPr>
              <a:xfrm flipV="1">
                <a:off x="9527712" y="3652593"/>
                <a:ext cx="1990471" cy="12320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05858B-D487-6423-09F8-0A21930876C4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3674736"/>
                    <a:ext cx="2597103" cy="35670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3705858B-D487-6423-09F8-0A2193087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3674736"/>
                    <a:ext cx="2597103" cy="3567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4DC7AF4-B4E6-5116-F268-D000508F06D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4213257"/>
                    <a:ext cx="2597103" cy="6450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zh-CN" alt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zh-CN" altLang="en-US" sz="1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44DC7AF4-B4E6-5116-F268-D000508F06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4213257"/>
                    <a:ext cx="2597103" cy="64504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箭头: 右 42">
              <a:extLst>
                <a:ext uri="{FF2B5EF4-FFF2-40B4-BE49-F238E27FC236}">
                  <a16:creationId xmlns:a16="http://schemas.microsoft.com/office/drawing/2014/main" id="{7C0FD4E4-CAA6-9CC8-BAA6-377A88739B90}"/>
                </a:ext>
              </a:extLst>
            </p:cNvPr>
            <p:cNvSpPr/>
            <p:nvPr/>
          </p:nvSpPr>
          <p:spPr>
            <a:xfrm rot="5400000">
              <a:off x="9012752" y="4052250"/>
              <a:ext cx="181699" cy="168092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箭头: 右 42">
            <a:extLst>
              <a:ext uri="{FF2B5EF4-FFF2-40B4-BE49-F238E27FC236}">
                <a16:creationId xmlns:a16="http://schemas.microsoft.com/office/drawing/2014/main" id="{3CB315ED-07E3-E4F3-6CB8-081A6C32FCFB}"/>
              </a:ext>
            </a:extLst>
          </p:cNvPr>
          <p:cNvSpPr/>
          <p:nvPr/>
        </p:nvSpPr>
        <p:spPr>
          <a:xfrm rot="7637556">
            <a:off x="6472678" y="4108269"/>
            <a:ext cx="1071135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8A32929-EB58-D3B6-4CA9-63F6DD6305C0}"/>
                  </a:ext>
                </a:extLst>
              </p:cNvPr>
              <p:cNvSpPr txBox="1"/>
              <p:nvPr/>
            </p:nvSpPr>
            <p:spPr>
              <a:xfrm>
                <a:off x="7226257" y="4085098"/>
                <a:ext cx="830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重参数化（换元）</a:t>
                </a:r>
                <a:endParaRPr lang="en-US" altLang="zh-CN" sz="1200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sz="1200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8A32929-EB58-D3B6-4CA9-63F6DD630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257" y="4085098"/>
                <a:ext cx="83012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28C2BBC-18C9-497D-B97B-7E98967AE6D8}"/>
                  </a:ext>
                </a:extLst>
              </p:cNvPr>
              <p:cNvSpPr txBox="1"/>
              <p:nvPr/>
            </p:nvSpPr>
            <p:spPr>
              <a:xfrm>
                <a:off x="2310460" y="4995718"/>
                <a:ext cx="6907142" cy="679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zh-CN" alt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US" altLang="zh-CN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28C2BBC-18C9-497D-B97B-7E98967AE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460" y="4995718"/>
                <a:ext cx="6907142" cy="6794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639703-BD49-717F-66E1-8E3B18E88E9C}"/>
                  </a:ext>
                </a:extLst>
              </p:cNvPr>
              <p:cNvSpPr txBox="1"/>
              <p:nvPr/>
            </p:nvSpPr>
            <p:spPr>
              <a:xfrm>
                <a:off x="8476252" y="2302107"/>
                <a:ext cx="35328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最终求的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，但是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出现在自变量里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F639703-BD49-717F-66E1-8E3B18E88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52" y="2302107"/>
                <a:ext cx="3532868" cy="307777"/>
              </a:xfrm>
              <a:prstGeom prst="rect">
                <a:avLst/>
              </a:prstGeom>
              <a:blipFill>
                <a:blip r:embed="rId14"/>
                <a:stretch>
                  <a:fillRect l="-517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BFDF6158-0F78-F7E7-2D54-96089BA641F5}"/>
              </a:ext>
            </a:extLst>
          </p:cNvPr>
          <p:cNvSpPr txBox="1"/>
          <p:nvPr/>
        </p:nvSpPr>
        <p:spPr>
          <a:xfrm>
            <a:off x="3740042" y="2739612"/>
            <a:ext cx="1324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“简单”的计算</a:t>
            </a:r>
          </a:p>
        </p:txBody>
      </p:sp>
      <p:sp>
        <p:nvSpPr>
          <p:cNvPr id="3" name="箭头: 右 42">
            <a:extLst>
              <a:ext uri="{FF2B5EF4-FFF2-40B4-BE49-F238E27FC236}">
                <a16:creationId xmlns:a16="http://schemas.microsoft.com/office/drawing/2014/main" id="{3F574816-BC1F-8C33-5E3E-E1B4AEB8335C}"/>
              </a:ext>
            </a:extLst>
          </p:cNvPr>
          <p:cNvSpPr/>
          <p:nvPr/>
        </p:nvSpPr>
        <p:spPr>
          <a:xfrm rot="16200000">
            <a:off x="7445740" y="271463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73693D07-66A4-09C6-1535-9F041D898781}"/>
              </a:ext>
            </a:extLst>
          </p:cNvPr>
          <p:cNvSpPr/>
          <p:nvPr/>
        </p:nvSpPr>
        <p:spPr>
          <a:xfrm rot="16200000">
            <a:off x="9173012" y="2705239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13E38D-6CDE-958A-6972-1C653A6CACD9}"/>
              </a:ext>
            </a:extLst>
          </p:cNvPr>
          <p:cNvSpPr txBox="1"/>
          <p:nvPr/>
        </p:nvSpPr>
        <p:spPr>
          <a:xfrm>
            <a:off x="7337801" y="2291625"/>
            <a:ext cx="607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已知</a:t>
            </a:r>
          </a:p>
        </p:txBody>
      </p:sp>
      <p:sp>
        <p:nvSpPr>
          <p:cNvPr id="9" name="箭头: 右 42">
            <a:extLst>
              <a:ext uri="{FF2B5EF4-FFF2-40B4-BE49-F238E27FC236}">
                <a16:creationId xmlns:a16="http://schemas.microsoft.com/office/drawing/2014/main" id="{96D9E317-5A16-CBB3-CAD4-B98D6155FB13}"/>
              </a:ext>
            </a:extLst>
          </p:cNvPr>
          <p:cNvSpPr/>
          <p:nvPr/>
        </p:nvSpPr>
        <p:spPr>
          <a:xfrm rot="5400000">
            <a:off x="4296768" y="5528403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箭头: 右 42">
            <a:extLst>
              <a:ext uri="{FF2B5EF4-FFF2-40B4-BE49-F238E27FC236}">
                <a16:creationId xmlns:a16="http://schemas.microsoft.com/office/drawing/2014/main" id="{08DD3701-3CFC-7AA3-9929-EA7E06631E58}"/>
              </a:ext>
            </a:extLst>
          </p:cNvPr>
          <p:cNvSpPr/>
          <p:nvPr/>
        </p:nvSpPr>
        <p:spPr>
          <a:xfrm rot="5400000">
            <a:off x="5453122" y="551584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B30F13-9C07-B9BC-07D5-8133325DE663}"/>
              </a:ext>
            </a:extLst>
          </p:cNvPr>
          <p:cNvSpPr txBox="1"/>
          <p:nvPr/>
        </p:nvSpPr>
        <p:spPr>
          <a:xfrm>
            <a:off x="4188829" y="5811446"/>
            <a:ext cx="607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已知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BEC9B33-3881-96FD-6CED-7698F53ED99C}"/>
              </a:ext>
            </a:extLst>
          </p:cNvPr>
          <p:cNvSpPr txBox="1"/>
          <p:nvPr/>
        </p:nvSpPr>
        <p:spPr>
          <a:xfrm>
            <a:off x="5345183" y="5837750"/>
            <a:ext cx="607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模型预测</a:t>
            </a:r>
          </a:p>
        </p:txBody>
      </p:sp>
    </p:spTree>
    <p:extLst>
      <p:ext uri="{BB962C8B-B14F-4D97-AF65-F5344CB8AC3E}">
        <p14:creationId xmlns:p14="http://schemas.microsoft.com/office/powerpoint/2010/main" val="175611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444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FC67B4A-5328-7DD6-C7E3-590664A19683}"/>
              </a:ext>
            </a:extLst>
          </p:cNvPr>
          <p:cNvGrpSpPr/>
          <p:nvPr/>
        </p:nvGrpSpPr>
        <p:grpSpPr>
          <a:xfrm>
            <a:off x="615652" y="1519253"/>
            <a:ext cx="10960695" cy="1862093"/>
            <a:chOff x="615652" y="1717265"/>
            <a:chExt cx="10960695" cy="1862093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791228C7-1E7F-90EF-4995-CCA4152DF1BB}"/>
                </a:ext>
              </a:extLst>
            </p:cNvPr>
            <p:cNvGrpSpPr/>
            <p:nvPr/>
          </p:nvGrpSpPr>
          <p:grpSpPr>
            <a:xfrm>
              <a:off x="615652" y="1717265"/>
              <a:ext cx="10960695" cy="1862093"/>
              <a:chOff x="615652" y="1460223"/>
              <a:chExt cx="10960695" cy="1862093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784141F8-7AC6-0007-352A-C7D8B7566789}"/>
                  </a:ext>
                </a:extLst>
              </p:cNvPr>
              <p:cNvGrpSpPr/>
              <p:nvPr/>
            </p:nvGrpSpPr>
            <p:grpSpPr>
              <a:xfrm>
                <a:off x="615652" y="1460223"/>
                <a:ext cx="10960695" cy="1862093"/>
                <a:chOff x="434889" y="1671324"/>
                <a:chExt cx="10960695" cy="1862093"/>
              </a:xfrm>
            </p:grpSpPr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13565855-5200-D836-9754-593842514E49}"/>
                    </a:ext>
                  </a:extLst>
                </p:cNvPr>
                <p:cNvSpPr/>
                <p:nvPr/>
              </p:nvSpPr>
              <p:spPr>
                <a:xfrm flipV="1">
                  <a:off x="434889" y="1671324"/>
                  <a:ext cx="10960695" cy="186209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C93B529A-69C9-2BED-3096-4D97E0D5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314" y="2181262"/>
                  <a:ext cx="779620" cy="75826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B022FF51-65FA-0BC2-A78E-C56ED2F538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6415" y="2939524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6" name="文本框 5">
                      <a:extLst>
                        <a:ext uri="{FF2B5EF4-FFF2-40B4-BE49-F238E27FC236}">
                          <a16:creationId xmlns:a16="http://schemas.microsoft.com/office/drawing/2014/main" id="{B022FF51-65FA-0BC2-A78E-C56ED2F538B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15" y="2939524"/>
                      <a:ext cx="447417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6" name="箭头: 右 42">
                  <a:extLst>
                    <a:ext uri="{FF2B5EF4-FFF2-40B4-BE49-F238E27FC236}">
                      <a16:creationId xmlns:a16="http://schemas.microsoft.com/office/drawing/2014/main" id="{E9B26107-57A8-55D3-038A-6E8B69EF8CE7}"/>
                    </a:ext>
                  </a:extLst>
                </p:cNvPr>
                <p:cNvSpPr/>
                <p:nvPr/>
              </p:nvSpPr>
              <p:spPr>
                <a:xfrm>
                  <a:off x="1654665" y="2445065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513B599C-5B57-5ED2-CEA4-B7BABAA02F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7597" y="2375727"/>
                      <a:ext cx="139692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𝑼𝒏𝒆𝒕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7" name="文本框 26">
                      <a:extLst>
                        <a:ext uri="{FF2B5EF4-FFF2-40B4-BE49-F238E27FC236}">
                          <a16:creationId xmlns:a16="http://schemas.microsoft.com/office/drawing/2014/main" id="{513B599C-5B57-5ED2-CEA4-B7BABAA02FE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7597" y="2375727"/>
                      <a:ext cx="1396924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箭头: 右 42">
                  <a:extLst>
                    <a:ext uri="{FF2B5EF4-FFF2-40B4-BE49-F238E27FC236}">
                      <a16:creationId xmlns:a16="http://schemas.microsoft.com/office/drawing/2014/main" id="{7D5665CA-F575-4C48-E47E-577944C52B83}"/>
                    </a:ext>
                  </a:extLst>
                </p:cNvPr>
                <p:cNvSpPr/>
                <p:nvPr/>
              </p:nvSpPr>
              <p:spPr>
                <a:xfrm>
                  <a:off x="3514521" y="2456288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568BBDD6-92B2-C8A9-0E15-D50332F160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6499" y="2375727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zh-CN"/>
                      </a:defPPr>
                      <a:lvl1pPr>
                        <a:defRPr b="1" i="1"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  <m:sub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568BBDD6-92B2-C8A9-0E15-D50332F160D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76499" y="2375727"/>
                      <a:ext cx="447417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0" name="箭头: 右 42">
                  <a:extLst>
                    <a:ext uri="{FF2B5EF4-FFF2-40B4-BE49-F238E27FC236}">
                      <a16:creationId xmlns:a16="http://schemas.microsoft.com/office/drawing/2014/main" id="{95F0659A-8034-1040-39FD-4012A0C22C71}"/>
                    </a:ext>
                  </a:extLst>
                </p:cNvPr>
                <p:cNvSpPr/>
                <p:nvPr/>
              </p:nvSpPr>
              <p:spPr>
                <a:xfrm>
                  <a:off x="4494732" y="2445065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8C28B205-F121-9256-328E-4A072AB997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02844" y="2277881"/>
                      <a:ext cx="5327874" cy="5874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altLang="zh-CN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zh-CN" alt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oMath>
                        </m:oMathPara>
                      </a14:m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文本框 30">
                      <a:extLst>
                        <a:ext uri="{FF2B5EF4-FFF2-40B4-BE49-F238E27FC236}">
                          <a16:creationId xmlns:a16="http://schemas.microsoft.com/office/drawing/2014/main" id="{8C28B205-F121-9256-328E-4A072AB997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02844" y="2277881"/>
                      <a:ext cx="5327874" cy="58746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" name="箭头: 右 42">
                  <a:extLst>
                    <a:ext uri="{FF2B5EF4-FFF2-40B4-BE49-F238E27FC236}">
                      <a16:creationId xmlns:a16="http://schemas.microsoft.com/office/drawing/2014/main" id="{8C933978-5A9C-FB84-6F21-F375CB02867D}"/>
                    </a:ext>
                  </a:extLst>
                </p:cNvPr>
                <p:cNvSpPr/>
                <p:nvPr/>
              </p:nvSpPr>
              <p:spPr>
                <a:xfrm>
                  <a:off x="9700395" y="2453019"/>
                  <a:ext cx="391162" cy="230656"/>
                </a:xfrm>
                <a:prstGeom prst="rightArrow">
                  <a:avLst/>
                </a:prstGeom>
                <a:solidFill>
                  <a:schemeClr val="tx2">
                    <a:alpha val="30000"/>
                  </a:schemeClr>
                </a:solidFill>
                <a:ln w="60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0CF265C5-BE34-0DB4-7E68-DD0C988A2D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29515" y="2192485"/>
                  <a:ext cx="779620" cy="75826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7F66DF91-4BBC-CFE7-1707-F89F5C59D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95616" y="2950747"/>
                      <a:ext cx="44741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34" name="文本框 33">
                      <a:extLst>
                        <a:ext uri="{FF2B5EF4-FFF2-40B4-BE49-F238E27FC236}">
                          <a16:creationId xmlns:a16="http://schemas.microsoft.com/office/drawing/2014/main" id="{7F66DF91-4BBC-CFE7-1707-F89F5C59DFF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95616" y="2950747"/>
                      <a:ext cx="44741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箭头: 右 42">
                <a:extLst>
                  <a:ext uri="{FF2B5EF4-FFF2-40B4-BE49-F238E27FC236}">
                    <a16:creationId xmlns:a16="http://schemas.microsoft.com/office/drawing/2014/main" id="{4CB09AD6-6455-CD39-56F8-06E6DF21CC88}"/>
                  </a:ext>
                </a:extLst>
              </p:cNvPr>
              <p:cNvSpPr/>
              <p:nvPr/>
            </p:nvSpPr>
            <p:spPr>
              <a:xfrm rot="10800000">
                <a:off x="1697549" y="2956560"/>
                <a:ext cx="8539773" cy="164900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0F720B6-8AE4-776A-530C-6ACC7791A40D}"/>
                </a:ext>
              </a:extLst>
            </p:cNvPr>
            <p:cNvSpPr txBox="1"/>
            <p:nvPr/>
          </p:nvSpPr>
          <p:spPr>
            <a:xfrm>
              <a:off x="4921268" y="1798778"/>
              <a:ext cx="2206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DDPM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015245A-C91D-7EA9-3906-2D842D588780}"/>
                    </a:ext>
                  </a:extLst>
                </p:cNvPr>
                <p:cNvSpPr txBox="1"/>
                <p:nvPr/>
              </p:nvSpPr>
              <p:spPr>
                <a:xfrm>
                  <a:off x="2829913" y="2797468"/>
                  <a:ext cx="211641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预测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相对于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4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14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的噪声</a:t>
                  </a: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3015245A-C91D-7EA9-3906-2D842D5887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913" y="2797468"/>
                  <a:ext cx="2116414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865" t="-3922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1CEC7E3-E43B-83DC-5F71-81E657FEFF68}"/>
              </a:ext>
            </a:extLst>
          </p:cNvPr>
          <p:cNvGrpSpPr/>
          <p:nvPr/>
        </p:nvGrpSpPr>
        <p:grpSpPr>
          <a:xfrm>
            <a:off x="1706799" y="3783417"/>
            <a:ext cx="4900925" cy="2528484"/>
            <a:chOff x="2031009" y="4060775"/>
            <a:chExt cx="4150043" cy="2029837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8B8B728-0CAC-9954-A7F6-9585A807A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50000"/>
            <a:stretch/>
          </p:blipFill>
          <p:spPr>
            <a:xfrm>
              <a:off x="2031009" y="4060775"/>
              <a:ext cx="4150043" cy="202983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4B543E5-1F0B-264D-8FC2-98B0D9B1D64A}"/>
                </a:ext>
              </a:extLst>
            </p:cNvPr>
            <p:cNvSpPr/>
            <p:nvPr/>
          </p:nvSpPr>
          <p:spPr>
            <a:xfrm flipV="1">
              <a:off x="3733800" y="5491480"/>
              <a:ext cx="1524000" cy="25400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715630B-49F5-325E-D65A-7F73127E1300}"/>
              </a:ext>
            </a:extLst>
          </p:cNvPr>
          <p:cNvGrpSpPr/>
          <p:nvPr/>
        </p:nvGrpSpPr>
        <p:grpSpPr>
          <a:xfrm>
            <a:off x="7240297" y="3982252"/>
            <a:ext cx="3356583" cy="1862092"/>
            <a:chOff x="8243643" y="3648308"/>
            <a:chExt cx="2597103" cy="1077519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C73624B-8649-3BE5-FEB6-DCDB5F94C090}"/>
                </a:ext>
              </a:extLst>
            </p:cNvPr>
            <p:cNvGrpSpPr/>
            <p:nvPr/>
          </p:nvGrpSpPr>
          <p:grpSpPr>
            <a:xfrm>
              <a:off x="8243643" y="3648308"/>
              <a:ext cx="2597103" cy="1077519"/>
              <a:chOff x="9527712" y="3652593"/>
              <a:chExt cx="2597103" cy="1077519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007D9FB2-A60E-2AA1-43A8-ADE7B9AA74BA}"/>
                  </a:ext>
                </a:extLst>
              </p:cNvPr>
              <p:cNvSpPr/>
              <p:nvPr/>
            </p:nvSpPr>
            <p:spPr>
              <a:xfrm flipV="1">
                <a:off x="9527712" y="3652593"/>
                <a:ext cx="2043324" cy="10775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95A6D5-2E9B-67F0-42FF-83EABE0993A2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3674736"/>
                    <a:ext cx="2597103" cy="2500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D295A6D5-2E9B-67F0-42FF-83EABE0993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3674736"/>
                    <a:ext cx="2597103" cy="25008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23D08BC-17E9-7F8B-10D2-137C9CBFE33A}"/>
                      </a:ext>
                    </a:extLst>
                  </p:cNvPr>
                  <p:cNvSpPr txBox="1"/>
                  <p:nvPr/>
                </p:nvSpPr>
                <p:spPr>
                  <a:xfrm>
                    <a:off x="9527712" y="4213257"/>
                    <a:ext cx="2597103" cy="4646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zh-CN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23D08BC-17E9-7F8B-10D2-137C9CBFE3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7712" y="4213257"/>
                    <a:ext cx="2597103" cy="46465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箭头: 右 42">
              <a:extLst>
                <a:ext uri="{FF2B5EF4-FFF2-40B4-BE49-F238E27FC236}">
                  <a16:creationId xmlns:a16="http://schemas.microsoft.com/office/drawing/2014/main" id="{C6D0E01E-0446-73A1-34BE-53E13B0CD52A}"/>
                </a:ext>
              </a:extLst>
            </p:cNvPr>
            <p:cNvSpPr/>
            <p:nvPr/>
          </p:nvSpPr>
          <p:spPr>
            <a:xfrm rot="5400000">
              <a:off x="9148028" y="4009075"/>
              <a:ext cx="181699" cy="168092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96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78829" y="893532"/>
            <a:ext cx="369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Author Information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2" name="文本框 21"/>
          <p:cNvSpPr txBox="1"/>
          <p:nvPr/>
        </p:nvSpPr>
        <p:spPr>
          <a:xfrm>
            <a:off x="2472348" y="4706260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2: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Yiyuan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the Chinese University of Hong Kong: 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2023-Present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72348" y="2204878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1: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Zhixin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student, Beijing Institute of Technology: 2023-Present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4AF8D4-F607-0965-36CD-E6A42D47A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40" y="1846269"/>
            <a:ext cx="1586128" cy="15589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0571FA-F412-552A-C1AC-73E85AEA2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56" y="4361104"/>
            <a:ext cx="1803642" cy="18036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E936830-847F-9009-6ABA-4BC542BCC5D7}"/>
              </a:ext>
            </a:extLst>
          </p:cNvPr>
          <p:cNvSpPr/>
          <p:nvPr/>
        </p:nvSpPr>
        <p:spPr>
          <a:xfrm flipV="1">
            <a:off x="615651" y="3731783"/>
            <a:ext cx="10960695" cy="29718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69F1204-0B6D-9F0C-2229-F3E36865FDA1}"/>
              </a:ext>
            </a:extLst>
          </p:cNvPr>
          <p:cNvSpPr/>
          <p:nvPr/>
        </p:nvSpPr>
        <p:spPr>
          <a:xfrm flipV="1">
            <a:off x="5261962" y="5182484"/>
            <a:ext cx="6114698" cy="13903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C3C433-09E1-7F3F-9AEE-1B95B5561E0A}"/>
              </a:ext>
            </a:extLst>
          </p:cNvPr>
          <p:cNvSpPr/>
          <p:nvPr/>
        </p:nvSpPr>
        <p:spPr>
          <a:xfrm flipV="1">
            <a:off x="5257410" y="3895472"/>
            <a:ext cx="6114698" cy="11539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711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Analysis of the Diffusion Model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1228C7-1E7F-90EF-4995-CCA4152DF1BB}"/>
              </a:ext>
            </a:extLst>
          </p:cNvPr>
          <p:cNvGrpSpPr/>
          <p:nvPr/>
        </p:nvGrpSpPr>
        <p:grpSpPr>
          <a:xfrm>
            <a:off x="615652" y="1678619"/>
            <a:ext cx="10960695" cy="1862093"/>
            <a:chOff x="615652" y="1460223"/>
            <a:chExt cx="10960695" cy="1862093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84141F8-7AC6-0007-352A-C7D8B7566789}"/>
                </a:ext>
              </a:extLst>
            </p:cNvPr>
            <p:cNvGrpSpPr/>
            <p:nvPr/>
          </p:nvGrpSpPr>
          <p:grpSpPr>
            <a:xfrm>
              <a:off x="615652" y="1460223"/>
              <a:ext cx="10960695" cy="1862093"/>
              <a:chOff x="434889" y="1671324"/>
              <a:chExt cx="10960695" cy="1862093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3565855-5200-D836-9754-593842514E49}"/>
                  </a:ext>
                </a:extLst>
              </p:cNvPr>
              <p:cNvSpPr/>
              <p:nvPr/>
            </p:nvSpPr>
            <p:spPr>
              <a:xfrm flipV="1">
                <a:off x="434889" y="1671324"/>
                <a:ext cx="10960695" cy="18620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93B529A-69C9-2BED-3096-4D97E0D55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14" y="2181262"/>
                <a:ext cx="779620" cy="75826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B022FF51-65FA-0BC2-A78E-C56ED2F538BE}"/>
                      </a:ext>
                    </a:extLst>
                  </p:cNvPr>
                  <p:cNvSpPr txBox="1"/>
                  <p:nvPr/>
                </p:nvSpPr>
                <p:spPr>
                  <a:xfrm>
                    <a:off x="796415" y="2939524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>
                    <a:extLst>
                      <a:ext uri="{FF2B5EF4-FFF2-40B4-BE49-F238E27FC236}">
                        <a16:creationId xmlns:a16="http://schemas.microsoft.com/office/drawing/2014/main" id="{B022FF51-65FA-0BC2-A78E-C56ED2F538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415" y="2939524"/>
                    <a:ext cx="44741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箭头: 右 42">
                <a:extLst>
                  <a:ext uri="{FF2B5EF4-FFF2-40B4-BE49-F238E27FC236}">
                    <a16:creationId xmlns:a16="http://schemas.microsoft.com/office/drawing/2014/main" id="{E9B26107-57A8-55D3-038A-6E8B69EF8CE7}"/>
                  </a:ext>
                </a:extLst>
              </p:cNvPr>
              <p:cNvSpPr/>
              <p:nvPr/>
            </p:nvSpPr>
            <p:spPr>
              <a:xfrm>
                <a:off x="1654665" y="2445065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513B599C-5B57-5ED2-CEA4-B7BABAA02FE3}"/>
                      </a:ext>
                    </a:extLst>
                  </p:cNvPr>
                  <p:cNvSpPr txBox="1"/>
                  <p:nvPr/>
                </p:nvSpPr>
                <p:spPr>
                  <a:xfrm>
                    <a:off x="2117597" y="2375727"/>
                    <a:ext cx="139692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𝑼𝒏𝒆𝒕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>
                    <a:extLst>
                      <a:ext uri="{FF2B5EF4-FFF2-40B4-BE49-F238E27FC236}">
                        <a16:creationId xmlns:a16="http://schemas.microsoft.com/office/drawing/2014/main" id="{513B599C-5B57-5ED2-CEA4-B7BABAA02F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7597" y="2375727"/>
                    <a:ext cx="139692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箭头: 右 42">
                <a:extLst>
                  <a:ext uri="{FF2B5EF4-FFF2-40B4-BE49-F238E27FC236}">
                    <a16:creationId xmlns:a16="http://schemas.microsoft.com/office/drawing/2014/main" id="{7D5665CA-F575-4C48-E47E-577944C52B83}"/>
                  </a:ext>
                </a:extLst>
              </p:cNvPr>
              <p:cNvSpPr/>
              <p:nvPr/>
            </p:nvSpPr>
            <p:spPr>
              <a:xfrm>
                <a:off x="3514521" y="2456288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568BBDD6-92B2-C8A9-0E15-D50332F160DC}"/>
                      </a:ext>
                    </a:extLst>
                  </p:cNvPr>
                  <p:cNvSpPr txBox="1"/>
                  <p:nvPr/>
                </p:nvSpPr>
                <p:spPr>
                  <a:xfrm>
                    <a:off x="3976499" y="2375727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>
                      <a:defRPr b="1" i="1"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568BBDD6-92B2-C8A9-0E15-D50332F160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6499" y="2375727"/>
                    <a:ext cx="44741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箭头: 右 42">
                <a:extLst>
                  <a:ext uri="{FF2B5EF4-FFF2-40B4-BE49-F238E27FC236}">
                    <a16:creationId xmlns:a16="http://schemas.microsoft.com/office/drawing/2014/main" id="{95F0659A-8034-1040-39FD-4012A0C22C71}"/>
                  </a:ext>
                </a:extLst>
              </p:cNvPr>
              <p:cNvSpPr/>
              <p:nvPr/>
            </p:nvSpPr>
            <p:spPr>
              <a:xfrm>
                <a:off x="4494732" y="2445065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8C28B205-F121-9256-328E-4A072AB997F0}"/>
                      </a:ext>
                    </a:extLst>
                  </p:cNvPr>
                  <p:cNvSpPr txBox="1"/>
                  <p:nvPr/>
                </p:nvSpPr>
                <p:spPr>
                  <a:xfrm>
                    <a:off x="5002844" y="2277881"/>
                    <a:ext cx="5327874" cy="5874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zh-CN" alt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f>
                            <m:f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oMath>
                      </m:oMathPara>
                    </a14:m>
                    <a:endParaRPr lang="zh-CN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8C28B205-F121-9256-328E-4A072AB997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02844" y="2277881"/>
                    <a:ext cx="5327874" cy="58746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箭头: 右 42">
                <a:extLst>
                  <a:ext uri="{FF2B5EF4-FFF2-40B4-BE49-F238E27FC236}">
                    <a16:creationId xmlns:a16="http://schemas.microsoft.com/office/drawing/2014/main" id="{8C933978-5A9C-FB84-6F21-F375CB02867D}"/>
                  </a:ext>
                </a:extLst>
              </p:cNvPr>
              <p:cNvSpPr/>
              <p:nvPr/>
            </p:nvSpPr>
            <p:spPr>
              <a:xfrm>
                <a:off x="9700395" y="2453019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0CF265C5-BE34-0DB4-7E68-DD0C988A2D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9515" y="2192485"/>
                <a:ext cx="779620" cy="75826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7F66DF91-4BBC-CFE7-1707-F89F5C59DFF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5616" y="2950747"/>
                    <a:ext cx="44741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7F66DF91-4BBC-CFE7-1707-F89F5C59DF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5616" y="2950747"/>
                    <a:ext cx="44741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83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箭头: 右 42">
              <a:extLst>
                <a:ext uri="{FF2B5EF4-FFF2-40B4-BE49-F238E27FC236}">
                  <a16:creationId xmlns:a16="http://schemas.microsoft.com/office/drawing/2014/main" id="{4CB09AD6-6455-CD39-56F8-06E6DF21CC88}"/>
                </a:ext>
              </a:extLst>
            </p:cNvPr>
            <p:cNvSpPr/>
            <p:nvPr/>
          </p:nvSpPr>
          <p:spPr>
            <a:xfrm rot="10800000">
              <a:off x="1697549" y="2956560"/>
              <a:ext cx="8539773" cy="164900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A0F720B6-8AE4-776A-530C-6ACC7791A40D}"/>
              </a:ext>
            </a:extLst>
          </p:cNvPr>
          <p:cNvSpPr txBox="1"/>
          <p:nvPr/>
        </p:nvSpPr>
        <p:spPr>
          <a:xfrm>
            <a:off x="4921268" y="1760132"/>
            <a:ext cx="2206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DDPM</a:t>
            </a:r>
            <a:endParaRPr lang="zh-CN" altLang="en-US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2C17C9-B7F7-A854-6D6E-48F078571B71}"/>
              </a:ext>
            </a:extLst>
          </p:cNvPr>
          <p:cNvSpPr txBox="1"/>
          <p:nvPr/>
        </p:nvSpPr>
        <p:spPr>
          <a:xfrm>
            <a:off x="739331" y="4012822"/>
            <a:ext cx="3029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</a:t>
            </a:r>
            <a:r>
              <a:rPr lang="en-US" altLang="zh-CN" sz="2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=T(1000) to 0 step 1:</a:t>
            </a:r>
          </a:p>
          <a:p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…….</a:t>
            </a:r>
            <a:endParaRPr lang="zh-CN" altLang="en-US" sz="2000" dirty="0"/>
          </a:p>
        </p:txBody>
      </p:sp>
      <p:sp>
        <p:nvSpPr>
          <p:cNvPr id="3" name="箭头: 右 42">
            <a:extLst>
              <a:ext uri="{FF2B5EF4-FFF2-40B4-BE49-F238E27FC236}">
                <a16:creationId xmlns:a16="http://schemas.microsoft.com/office/drawing/2014/main" id="{1DD902FB-623A-FCB1-BFA8-AF787878DBCE}"/>
              </a:ext>
            </a:extLst>
          </p:cNvPr>
          <p:cNvSpPr/>
          <p:nvPr/>
        </p:nvSpPr>
        <p:spPr>
          <a:xfrm>
            <a:off x="3813392" y="4460907"/>
            <a:ext cx="687740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C52BCA-210B-B461-3434-FADFA8368A18}"/>
              </a:ext>
            </a:extLst>
          </p:cNvPr>
          <p:cNvSpPr txBox="1"/>
          <p:nvPr/>
        </p:nvSpPr>
        <p:spPr>
          <a:xfrm>
            <a:off x="5221879" y="3890797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①让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小一点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E9665-4685-9A93-D926-22AC6AC1E67F}"/>
              </a:ext>
            </a:extLst>
          </p:cNvPr>
          <p:cNvSpPr txBox="1"/>
          <p:nvPr/>
        </p:nvSpPr>
        <p:spPr>
          <a:xfrm>
            <a:off x="10087791" y="4634804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小不了一点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0C5056-091D-1D53-1EE5-F98A58D8CF20}"/>
              </a:ext>
            </a:extLst>
          </p:cNvPr>
          <p:cNvSpPr txBox="1"/>
          <p:nvPr/>
        </p:nvSpPr>
        <p:spPr>
          <a:xfrm>
            <a:off x="5206646" y="5313163"/>
            <a:ext cx="1925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②让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step</a:t>
            </a:r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大一点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782A1A-0D91-C374-A676-5149DC0250DD}"/>
                  </a:ext>
                </a:extLst>
              </p:cNvPr>
              <p:cNvSpPr txBox="1"/>
              <p:nvPr/>
            </p:nvSpPr>
            <p:spPr>
              <a:xfrm>
                <a:off x="5651531" y="4194700"/>
                <a:ext cx="2703665" cy="432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rad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A782A1A-0D91-C374-A676-5149DC025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31" y="4194700"/>
                <a:ext cx="2703665" cy="4321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27972F7-8EFC-3021-A664-4A946FADEF73}"/>
              </a:ext>
            </a:extLst>
          </p:cNvPr>
          <p:cNvSpPr/>
          <p:nvPr/>
        </p:nvSpPr>
        <p:spPr>
          <a:xfrm flipV="1">
            <a:off x="8355196" y="4194700"/>
            <a:ext cx="1797879" cy="422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5E905A-101F-4F1D-9E9F-66ED2BA95340}"/>
                  </a:ext>
                </a:extLst>
              </p:cNvPr>
              <p:cNvSpPr txBox="1"/>
              <p:nvPr/>
            </p:nvSpPr>
            <p:spPr>
              <a:xfrm>
                <a:off x="8355196" y="4222599"/>
                <a:ext cx="19292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−1…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A5E905A-101F-4F1D-9E9F-66ED2BA9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196" y="4222599"/>
                <a:ext cx="19292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23716A6C-BB51-0A62-67EE-3C781C191E4F}"/>
              </a:ext>
            </a:extLst>
          </p:cNvPr>
          <p:cNvGrpSpPr/>
          <p:nvPr/>
        </p:nvGrpSpPr>
        <p:grpSpPr>
          <a:xfrm>
            <a:off x="5491884" y="4628793"/>
            <a:ext cx="4327428" cy="343229"/>
            <a:chOff x="5613316" y="4812819"/>
            <a:chExt cx="4327428" cy="343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CB0BC6D-0C35-6633-1AAE-A8CACEB03B04}"/>
                    </a:ext>
                  </a:extLst>
                </p:cNvPr>
                <p:cNvSpPr txBox="1"/>
                <p:nvPr/>
              </p:nvSpPr>
              <p:spPr>
                <a:xfrm>
                  <a:off x="8015125" y="4812819"/>
                  <a:ext cx="192561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1 &amp;&amp; T</a:t>
                  </a:r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zh-CN" altLang="en-US" sz="16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∞   </a:t>
                  </a:r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CB0BC6D-0C35-6633-1AAE-A8CACEB03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5125" y="4812819"/>
                  <a:ext cx="1925619" cy="338554"/>
                </a:xfrm>
                <a:prstGeom prst="rect">
                  <a:avLst/>
                </a:prstGeom>
                <a:blipFill>
                  <a:blip r:embed="rId13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箭头: 右 42">
              <a:extLst>
                <a:ext uri="{FF2B5EF4-FFF2-40B4-BE49-F238E27FC236}">
                  <a16:creationId xmlns:a16="http://schemas.microsoft.com/office/drawing/2014/main" id="{1FE4947D-18EA-0A2A-9110-F89F825E350D}"/>
                </a:ext>
              </a:extLst>
            </p:cNvPr>
            <p:cNvSpPr/>
            <p:nvPr/>
          </p:nvSpPr>
          <p:spPr>
            <a:xfrm>
              <a:off x="6432224" y="4931600"/>
              <a:ext cx="352228" cy="129944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0FEC63B-34A4-6F82-55FA-517833CF41E0}"/>
                    </a:ext>
                  </a:extLst>
                </p:cNvPr>
                <p:cNvSpPr txBox="1"/>
                <p:nvPr/>
              </p:nvSpPr>
              <p:spPr>
                <a:xfrm>
                  <a:off x="6796509" y="4817494"/>
                  <a:ext cx="10795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C0FEC63B-34A4-6F82-55FA-517833CF41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509" y="4817494"/>
                  <a:ext cx="1079500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箭头: 右 42">
              <a:extLst>
                <a:ext uri="{FF2B5EF4-FFF2-40B4-BE49-F238E27FC236}">
                  <a16:creationId xmlns:a16="http://schemas.microsoft.com/office/drawing/2014/main" id="{08EEA467-4415-88C7-FD3D-49F4B0BAF3DE}"/>
                </a:ext>
              </a:extLst>
            </p:cNvPr>
            <p:cNvSpPr/>
            <p:nvPr/>
          </p:nvSpPr>
          <p:spPr>
            <a:xfrm>
              <a:off x="7625900" y="4959859"/>
              <a:ext cx="352228" cy="88619"/>
            </a:xfrm>
            <a:prstGeom prst="rightArrow">
              <a:avLst/>
            </a:prstGeom>
            <a:solidFill>
              <a:schemeClr val="tx2"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2E47DC-48DA-EEB7-ADF4-280F4CB024FC}"/>
                    </a:ext>
                  </a:extLst>
                </p:cNvPr>
                <p:cNvSpPr txBox="1"/>
                <p:nvPr/>
              </p:nvSpPr>
              <p:spPr>
                <a:xfrm>
                  <a:off x="5613316" y="4812819"/>
                  <a:ext cx="1383633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zh-CN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712E47DC-48DA-EEB7-ADF4-280F4CB02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316" y="4812819"/>
                  <a:ext cx="1383633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5C44440-9019-122A-A2B4-23446310A49A}"/>
                  </a:ext>
                </a:extLst>
              </p:cNvPr>
              <p:cNvSpPr txBox="1"/>
              <p:nvPr/>
            </p:nvSpPr>
            <p:spPr>
              <a:xfrm>
                <a:off x="5536430" y="5681307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推广：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5C44440-9019-122A-A2B4-23446310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30" y="5681307"/>
                <a:ext cx="2431550" cy="362984"/>
              </a:xfrm>
              <a:prstGeom prst="rect">
                <a:avLst/>
              </a:prstGeom>
              <a:blipFill>
                <a:blip r:embed="rId16"/>
                <a:stretch>
                  <a:fillRect l="-1253"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40C4976B-EFC5-C7A5-8F4B-3CDA040878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9788" y="5393042"/>
            <a:ext cx="3465849" cy="983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015245A-C91D-7EA9-3906-2D842D588780}"/>
                  </a:ext>
                </a:extLst>
              </p:cNvPr>
              <p:cNvSpPr txBox="1"/>
              <p:nvPr/>
            </p:nvSpPr>
            <p:spPr>
              <a:xfrm>
                <a:off x="2829913" y="2758822"/>
                <a:ext cx="21164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的噪声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015245A-C91D-7EA9-3906-2D842D588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3" y="2758822"/>
                <a:ext cx="2116414" cy="307777"/>
              </a:xfrm>
              <a:prstGeom prst="rect">
                <a:avLst/>
              </a:prstGeom>
              <a:blipFill>
                <a:blip r:embed="rId18"/>
                <a:stretch>
                  <a:fillRect l="-865" t="-6000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箭头: 右 42">
            <a:extLst>
              <a:ext uri="{FF2B5EF4-FFF2-40B4-BE49-F238E27FC236}">
                <a16:creationId xmlns:a16="http://schemas.microsoft.com/office/drawing/2014/main" id="{1361C39A-D382-DDB0-1953-39633F29E7B6}"/>
              </a:ext>
            </a:extLst>
          </p:cNvPr>
          <p:cNvSpPr/>
          <p:nvPr/>
        </p:nvSpPr>
        <p:spPr>
          <a:xfrm>
            <a:off x="9735563" y="4747574"/>
            <a:ext cx="352228" cy="12994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BCB2A54-8D86-C86E-9C73-CF10BEB09588}"/>
              </a:ext>
            </a:extLst>
          </p:cNvPr>
          <p:cNvSpPr txBox="1"/>
          <p:nvPr/>
        </p:nvSpPr>
        <p:spPr>
          <a:xfrm>
            <a:off x="3754749" y="4818629"/>
            <a:ext cx="14440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Accelerate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72A1B91-43EA-8DEC-F95A-85DE0D8B1037}"/>
                  </a:ext>
                </a:extLst>
              </p:cNvPr>
              <p:cNvSpPr txBox="1"/>
              <p:nvPr/>
            </p:nvSpPr>
            <p:spPr>
              <a:xfrm>
                <a:off x="5462143" y="5982551"/>
                <a:ext cx="2431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72A1B91-43EA-8DEC-F95A-85DE0D8B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143" y="5982551"/>
                <a:ext cx="243155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455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8573F0C-CBCA-CFA5-5359-C7ACFC6A52C6}"/>
              </a:ext>
            </a:extLst>
          </p:cNvPr>
          <p:cNvSpPr/>
          <p:nvPr/>
        </p:nvSpPr>
        <p:spPr>
          <a:xfrm flipV="1">
            <a:off x="227887" y="1608809"/>
            <a:ext cx="11141153" cy="1577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5765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Accelerated Generation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CB37927-3364-6E09-9F14-91302AF40167}"/>
              </a:ext>
            </a:extLst>
          </p:cNvPr>
          <p:cNvGrpSpPr/>
          <p:nvPr/>
        </p:nvGrpSpPr>
        <p:grpSpPr>
          <a:xfrm>
            <a:off x="441300" y="1919302"/>
            <a:ext cx="3669937" cy="1059293"/>
            <a:chOff x="405445" y="2424946"/>
            <a:chExt cx="3669937" cy="105929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96B2295-FF80-4998-A045-FD71AEBC70ED}"/>
                </a:ext>
              </a:extLst>
            </p:cNvPr>
            <p:cNvSpPr/>
            <p:nvPr/>
          </p:nvSpPr>
          <p:spPr>
            <a:xfrm flipV="1">
              <a:off x="405445" y="2424946"/>
              <a:ext cx="3209073" cy="10592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CCE40C47-27C7-CD3C-24DC-D00B264C69BE}"/>
                </a:ext>
              </a:extLst>
            </p:cNvPr>
            <p:cNvGrpSpPr/>
            <p:nvPr/>
          </p:nvGrpSpPr>
          <p:grpSpPr>
            <a:xfrm>
              <a:off x="436350" y="2474344"/>
              <a:ext cx="3639032" cy="956555"/>
              <a:chOff x="374193" y="2644058"/>
              <a:chExt cx="3639032" cy="956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F9B8DED4-FA96-D8A9-D6BD-644FF976A85D}"/>
                      </a:ext>
                    </a:extLst>
                  </p:cNvPr>
                  <p:cNvSpPr txBox="1"/>
                  <p:nvPr/>
                </p:nvSpPr>
                <p:spPr>
                  <a:xfrm>
                    <a:off x="418036" y="2910367"/>
                    <a:ext cx="2961612" cy="39049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文本框 23">
                    <a:extLst>
                      <a:ext uri="{FF2B5EF4-FFF2-40B4-BE49-F238E27FC236}">
                        <a16:creationId xmlns:a16="http://schemas.microsoft.com/office/drawing/2014/main" id="{F9B8DED4-FA96-D8A9-D6BD-644FF976A8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036" y="2910367"/>
                    <a:ext cx="2961612" cy="39049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3A24FCD-AC15-8B50-289E-CFDEFABC1D85}"/>
                      </a:ext>
                    </a:extLst>
                  </p:cNvPr>
                  <p:cNvSpPr txBox="1"/>
                  <p:nvPr/>
                </p:nvSpPr>
                <p:spPr>
                  <a:xfrm>
                    <a:off x="374193" y="3210121"/>
                    <a:ext cx="3639032" cy="39049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A3A24FCD-AC15-8B50-289E-CFDEFABC1D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193" y="3210121"/>
                    <a:ext cx="3639032" cy="39049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7755C823-1F1A-1990-44D5-B1A6D70349CF}"/>
                      </a:ext>
                    </a:extLst>
                  </p:cNvPr>
                  <p:cNvSpPr txBox="1"/>
                  <p:nvPr/>
                </p:nvSpPr>
                <p:spPr>
                  <a:xfrm>
                    <a:off x="424204" y="2644058"/>
                    <a:ext cx="3281523" cy="33951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文本框 39">
                    <a:extLst>
                      <a:ext uri="{FF2B5EF4-FFF2-40B4-BE49-F238E27FC236}">
                        <a16:creationId xmlns:a16="http://schemas.microsoft.com/office/drawing/2014/main" id="{7755C823-1F1A-1990-44D5-B1A6D70349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204" y="2644058"/>
                    <a:ext cx="3281523" cy="3395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" name="箭头: 右 42">
            <a:extLst>
              <a:ext uri="{FF2B5EF4-FFF2-40B4-BE49-F238E27FC236}">
                <a16:creationId xmlns:a16="http://schemas.microsoft.com/office/drawing/2014/main" id="{A394C443-31AC-C934-0049-7C91FEAA01EA}"/>
              </a:ext>
            </a:extLst>
          </p:cNvPr>
          <p:cNvSpPr/>
          <p:nvPr/>
        </p:nvSpPr>
        <p:spPr>
          <a:xfrm>
            <a:off x="3863786" y="225974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B0FDB0F-3A3A-8C31-CBEE-7B0AD9302A80}"/>
                  </a:ext>
                </a:extLst>
              </p:cNvPr>
              <p:cNvSpPr txBox="1"/>
              <p:nvPr/>
            </p:nvSpPr>
            <p:spPr>
              <a:xfrm>
                <a:off x="4468361" y="2008774"/>
                <a:ext cx="6840421" cy="662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BB0FDB0F-3A3A-8C31-CBEE-7B0AD9302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61" y="2008774"/>
                <a:ext cx="6840421" cy="6622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箭头: 右 42">
            <a:extLst>
              <a:ext uri="{FF2B5EF4-FFF2-40B4-BE49-F238E27FC236}">
                <a16:creationId xmlns:a16="http://schemas.microsoft.com/office/drawing/2014/main" id="{0D83294C-5669-A6C9-6CC2-D573BC80A90B}"/>
              </a:ext>
            </a:extLst>
          </p:cNvPr>
          <p:cNvSpPr/>
          <p:nvPr/>
        </p:nvSpPr>
        <p:spPr>
          <a:xfrm rot="5400000">
            <a:off x="5429364" y="3448831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ADD5C6-2CBA-6AB0-C39C-A380D338EA58}"/>
              </a:ext>
            </a:extLst>
          </p:cNvPr>
          <p:cNvSpPr txBox="1"/>
          <p:nvPr/>
        </p:nvSpPr>
        <p:spPr>
          <a:xfrm>
            <a:off x="3760022" y="3941516"/>
            <a:ext cx="71966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要推广的概率分布可能具有一样的形式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/>
              <p:nvPr/>
            </p:nvSpPr>
            <p:spPr>
              <a:xfrm>
                <a:off x="6260245" y="1011612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45" y="1011612"/>
                <a:ext cx="2431550" cy="362984"/>
              </a:xfrm>
              <a:prstGeom prst="rect">
                <a:avLst/>
              </a:prstGeom>
              <a:blipFill>
                <a:blip r:embed="rId10"/>
                <a:stretch>
                  <a:fillRect t="-1695" b="-18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头: 右 42">
            <a:extLst>
              <a:ext uri="{FF2B5EF4-FFF2-40B4-BE49-F238E27FC236}">
                <a16:creationId xmlns:a16="http://schemas.microsoft.com/office/drawing/2014/main" id="{552BA9E0-FD4B-37F0-1A43-3A9EC2A358E8}"/>
              </a:ext>
            </a:extLst>
          </p:cNvPr>
          <p:cNvSpPr/>
          <p:nvPr/>
        </p:nvSpPr>
        <p:spPr>
          <a:xfrm rot="5400000">
            <a:off x="5444963" y="4496594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箭头: 右 42">
            <a:extLst>
              <a:ext uri="{FF2B5EF4-FFF2-40B4-BE49-F238E27FC236}">
                <a16:creationId xmlns:a16="http://schemas.microsoft.com/office/drawing/2014/main" id="{95D878CE-4079-29BB-F376-A29EDC459BDF}"/>
              </a:ext>
            </a:extLst>
          </p:cNvPr>
          <p:cNvSpPr/>
          <p:nvPr/>
        </p:nvSpPr>
        <p:spPr>
          <a:xfrm rot="5400000">
            <a:off x="5444963" y="5449748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C598E-D2D1-0196-184D-F19417985280}"/>
                  </a:ext>
                </a:extLst>
              </p:cNvPr>
              <p:cNvSpPr txBox="1"/>
              <p:nvPr/>
            </p:nvSpPr>
            <p:spPr>
              <a:xfrm>
                <a:off x="1148288" y="5777398"/>
                <a:ext cx="8953315" cy="410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ad>
                            <m:radPr>
                              <m:degHide m:val="on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rad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zh-CN" alt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C598E-D2D1-0196-184D-F19417985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88" y="5777398"/>
                <a:ext cx="8953315" cy="410305"/>
              </a:xfrm>
              <a:prstGeom prst="rect">
                <a:avLst/>
              </a:prstGeom>
              <a:blipFill>
                <a:blip r:embed="rId1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A6D6523-A090-38B7-7004-959F67EF1B84}"/>
              </a:ext>
            </a:extLst>
          </p:cNvPr>
          <p:cNvSpPr txBox="1"/>
          <p:nvPr/>
        </p:nvSpPr>
        <p:spPr>
          <a:xfrm>
            <a:off x="5061937" y="2779544"/>
            <a:ext cx="206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DDPM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回顾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CB080E-2490-5B2E-4444-980E576F5616}"/>
              </a:ext>
            </a:extLst>
          </p:cNvPr>
          <p:cNvSpPr txBox="1"/>
          <p:nvPr/>
        </p:nvSpPr>
        <p:spPr>
          <a:xfrm>
            <a:off x="3634984" y="1921022"/>
            <a:ext cx="206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贝叶斯公式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23F17B-EA69-FDC7-79C7-8EF4032F0FBF}"/>
                  </a:ext>
                </a:extLst>
              </p:cNvPr>
              <p:cNvSpPr txBox="1"/>
              <p:nvPr/>
            </p:nvSpPr>
            <p:spPr>
              <a:xfrm>
                <a:off x="3238685" y="4869258"/>
                <a:ext cx="89533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16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待定系数法</a:t>
                </a: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923F17B-EA69-FDC7-79C7-8EF4032F0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685" y="4869258"/>
                <a:ext cx="8953315" cy="338554"/>
              </a:xfrm>
              <a:prstGeom prst="rect">
                <a:avLst/>
              </a:prstGeom>
              <a:blipFill>
                <a:blip r:embed="rId13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2AC649-5011-BBF8-8820-18BA9C3A73ED}"/>
              </a:ext>
            </a:extLst>
          </p:cNvPr>
          <p:cNvGrpSpPr/>
          <p:nvPr/>
        </p:nvGrpSpPr>
        <p:grpSpPr>
          <a:xfrm>
            <a:off x="1202093" y="6241399"/>
            <a:ext cx="5760208" cy="515890"/>
            <a:chOff x="1202092" y="6187699"/>
            <a:chExt cx="5760208" cy="51589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C1ED5F4-0C0E-D15B-5DF9-9880693726A2}"/>
                </a:ext>
              </a:extLst>
            </p:cNvPr>
            <p:cNvSpPr/>
            <p:nvPr/>
          </p:nvSpPr>
          <p:spPr>
            <a:xfrm flipV="1">
              <a:off x="1202092" y="6187699"/>
              <a:ext cx="4729665" cy="5158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5CFCA0-3ACE-2773-DA01-B0B44904B0B2}"/>
                    </a:ext>
                  </a:extLst>
                </p:cNvPr>
                <p:cNvSpPr txBox="1"/>
                <p:nvPr/>
              </p:nvSpPr>
              <p:spPr>
                <a:xfrm>
                  <a:off x="3605717" y="6241009"/>
                  <a:ext cx="3356583" cy="3944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6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zh-CN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  <m:r>
                          <a:rPr lang="zh-CN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855CFCA0-3ACE-2773-DA01-B0B44904B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717" y="6241009"/>
                  <a:ext cx="3356583" cy="3944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ABAF27E-80B5-3CC5-1363-784FD692BE3A}"/>
                    </a:ext>
                  </a:extLst>
                </p:cNvPr>
                <p:cNvSpPr txBox="1"/>
                <p:nvPr/>
              </p:nvSpPr>
              <p:spPr>
                <a:xfrm>
                  <a:off x="1202092" y="6287558"/>
                  <a:ext cx="280671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任意时刻图像与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zh-CN" altLang="en-US" sz="1600" b="1" dirty="0">
                      <a:solidFill>
                        <a:srgbClr val="002060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  <a:cs typeface="Times New Roman" panose="02020603050405020304" pitchFamily="18" charset="0"/>
                    </a:rPr>
                    <a:t>的关系：</a:t>
                  </a:r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ABAF27E-80B5-3CC5-1363-784FD692B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2092" y="6287558"/>
                  <a:ext cx="2806714" cy="338554"/>
                </a:xfrm>
                <a:prstGeom prst="rect">
                  <a:avLst/>
                </a:prstGeom>
                <a:blipFill>
                  <a:blip r:embed="rId15"/>
                  <a:stretch>
                    <a:fillRect l="-1085" t="-7143" b="-196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153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5765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Accelerated Generation Process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/>
              <p:nvPr/>
            </p:nvSpPr>
            <p:spPr>
              <a:xfrm>
                <a:off x="285960" y="1593995"/>
                <a:ext cx="2431550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？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1DA0A42-AC06-FBA8-3A20-09CD1F25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60" y="1593995"/>
                <a:ext cx="2431550" cy="362984"/>
              </a:xfrm>
              <a:prstGeom prst="rect">
                <a:avLst/>
              </a:prstGeom>
              <a:blipFill>
                <a:blip r:embed="rId5"/>
                <a:stretch>
                  <a:fillRect t="-1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4A34A52B-E18F-310D-9205-95F4D847A98A}"/>
              </a:ext>
            </a:extLst>
          </p:cNvPr>
          <p:cNvGrpSpPr/>
          <p:nvPr/>
        </p:nvGrpSpPr>
        <p:grpSpPr>
          <a:xfrm>
            <a:off x="600478" y="2295562"/>
            <a:ext cx="10991044" cy="1857334"/>
            <a:chOff x="385616" y="2181262"/>
            <a:chExt cx="10991044" cy="1857334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683344E-3240-864E-D807-C0A293BBA93B}"/>
                </a:ext>
              </a:extLst>
            </p:cNvPr>
            <p:cNvSpPr/>
            <p:nvPr/>
          </p:nvSpPr>
          <p:spPr>
            <a:xfrm flipV="1">
              <a:off x="385616" y="2181262"/>
              <a:ext cx="10991044" cy="18573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2A1B634-87A5-936A-DADF-3B4E9220CBA4}"/>
                </a:ext>
              </a:extLst>
            </p:cNvPr>
            <p:cNvGrpSpPr/>
            <p:nvPr/>
          </p:nvGrpSpPr>
          <p:grpSpPr>
            <a:xfrm>
              <a:off x="400259" y="2333798"/>
              <a:ext cx="10573853" cy="1541448"/>
              <a:chOff x="400259" y="2333798"/>
              <a:chExt cx="10573853" cy="1541448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9C63B2BA-6001-5B42-035A-A3D11682B20A}"/>
                  </a:ext>
                </a:extLst>
              </p:cNvPr>
              <p:cNvGrpSpPr/>
              <p:nvPr/>
            </p:nvGrpSpPr>
            <p:grpSpPr>
              <a:xfrm>
                <a:off x="400259" y="2648138"/>
                <a:ext cx="4230985" cy="1031090"/>
                <a:chOff x="285960" y="2198558"/>
                <a:chExt cx="3650024" cy="10310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文本框 12">
                      <a:extLst>
                        <a:ext uri="{FF2B5EF4-FFF2-40B4-BE49-F238E27FC236}">
                          <a16:creationId xmlns:a16="http://schemas.microsoft.com/office/drawing/2014/main" id="{2E133228-8858-1DE9-9714-90728C9FB9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576" y="2198558"/>
                      <a:ext cx="3645408" cy="4103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e>
                            </m:d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  <m:r>
                              <a:rPr lang="zh-CN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3" name="文本框 12">
                      <a:extLst>
                        <a:ext uri="{FF2B5EF4-FFF2-40B4-BE49-F238E27FC236}">
                          <a16:creationId xmlns:a16="http://schemas.microsoft.com/office/drawing/2014/main" id="{2E133228-8858-1DE9-9714-90728C9FB9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0576" y="2198558"/>
                      <a:ext cx="3645408" cy="41030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44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192FA2D1-C3E3-6C76-F50F-A6113F98FE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960" y="2594666"/>
                      <a:ext cx="2231688" cy="6349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zh-CN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oMath>
                        </m:oMathPara>
                      </a14:m>
                      <a:endParaRPr lang="zh-CN" altLang="en-US" sz="16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192FA2D1-C3E3-6C76-F50F-A6113F98F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5960" y="2594666"/>
                      <a:ext cx="2231688" cy="63498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箭头: 右 42">
                <a:extLst>
                  <a:ext uri="{FF2B5EF4-FFF2-40B4-BE49-F238E27FC236}">
                    <a16:creationId xmlns:a16="http://schemas.microsoft.com/office/drawing/2014/main" id="{427246B9-930B-DFAE-B45F-8C5AB380E819}"/>
                  </a:ext>
                </a:extLst>
              </p:cNvPr>
              <p:cNvSpPr/>
              <p:nvPr/>
            </p:nvSpPr>
            <p:spPr>
              <a:xfrm>
                <a:off x="4333692" y="2888726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EF4DA279-0708-F5A6-D1A8-C1EBDC523968}"/>
                      </a:ext>
                    </a:extLst>
                  </p:cNvPr>
                  <p:cNvSpPr txBox="1"/>
                  <p:nvPr/>
                </p:nvSpPr>
                <p:spPr>
                  <a:xfrm>
                    <a:off x="4807544" y="2575624"/>
                    <a:ext cx="2815899" cy="7861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0" name="文本框 19">
                    <a:extLst>
                      <a:ext uri="{FF2B5EF4-FFF2-40B4-BE49-F238E27FC236}">
                        <a16:creationId xmlns:a16="http://schemas.microsoft.com/office/drawing/2014/main" id="{EF4DA279-0708-F5A6-D1A8-C1EBDC5239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7544" y="2575624"/>
                    <a:ext cx="2815899" cy="7861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箭头: 右 42">
                <a:extLst>
                  <a:ext uri="{FF2B5EF4-FFF2-40B4-BE49-F238E27FC236}">
                    <a16:creationId xmlns:a16="http://schemas.microsoft.com/office/drawing/2014/main" id="{299F24B0-5A11-4C4E-0D80-9EBB3BF09B5D}"/>
                  </a:ext>
                </a:extLst>
              </p:cNvPr>
              <p:cNvSpPr/>
              <p:nvPr/>
            </p:nvSpPr>
            <p:spPr>
              <a:xfrm>
                <a:off x="7695746" y="2853352"/>
                <a:ext cx="391162" cy="230656"/>
              </a:xfrm>
              <a:prstGeom prst="rightArrow">
                <a:avLst/>
              </a:prstGeom>
              <a:solidFill>
                <a:schemeClr val="tx2">
                  <a:alpha val="30000"/>
                </a:schemeClr>
              </a:solidFill>
              <a:ln w="60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48AD11B-4691-6D84-3349-128CA3B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8267025" y="2333798"/>
                    <a:ext cx="2707087" cy="15414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rad>
                                </m:e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zh-CN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348AD11B-4691-6D84-3349-128CA3B86D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7025" y="2333798"/>
                    <a:ext cx="2707087" cy="154144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E881D8-7E99-F6DB-842D-CB29251F7CFB}"/>
                  </a:ext>
                </a:extLst>
              </p:cNvPr>
              <p:cNvSpPr txBox="1"/>
              <p:nvPr/>
            </p:nvSpPr>
            <p:spPr>
              <a:xfrm>
                <a:off x="2717510" y="4859887"/>
                <a:ext cx="77974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FCE881D8-7E99-F6DB-842D-CB29251F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510" y="4859887"/>
                <a:ext cx="7797494" cy="8082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头: 右 42">
            <a:extLst>
              <a:ext uri="{FF2B5EF4-FFF2-40B4-BE49-F238E27FC236}">
                <a16:creationId xmlns:a16="http://schemas.microsoft.com/office/drawing/2014/main" id="{AD3B5643-9CB7-E44C-ADDA-77A65C726C45}"/>
              </a:ext>
            </a:extLst>
          </p:cNvPr>
          <p:cNvSpPr/>
          <p:nvPr/>
        </p:nvSpPr>
        <p:spPr>
          <a:xfrm rot="5400000">
            <a:off x="5563648" y="4455237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3E05E9-8E2B-0F94-71BB-2BE80B4CF845}"/>
              </a:ext>
            </a:extLst>
          </p:cNvPr>
          <p:cNvSpPr txBox="1"/>
          <p:nvPr/>
        </p:nvSpPr>
        <p:spPr>
          <a:xfrm>
            <a:off x="6010470" y="4369359"/>
            <a:ext cx="1060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代回可得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E52A9AA-9081-7312-74F0-F270A163606A}"/>
              </a:ext>
            </a:extLst>
          </p:cNvPr>
          <p:cNvSpPr txBox="1"/>
          <p:nvPr/>
        </p:nvSpPr>
        <p:spPr>
          <a:xfrm>
            <a:off x="5181600" y="3708547"/>
            <a:ext cx="202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联立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系数对等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BFE12C-DD24-BBAC-82E8-9EB28F15BC80}"/>
              </a:ext>
            </a:extLst>
          </p:cNvPr>
          <p:cNvSpPr txBox="1"/>
          <p:nvPr/>
        </p:nvSpPr>
        <p:spPr>
          <a:xfrm>
            <a:off x="4024325" y="5922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注意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：待定系数法导致标准差成为超参数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796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677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Explanation before the experiments-1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/>
              <p:nvPr/>
            </p:nvSpPr>
            <p:spPr>
              <a:xfrm>
                <a:off x="1693512" y="4861067"/>
                <a:ext cx="7747668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512" y="4861067"/>
                <a:ext cx="7747668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EA017A-65E1-01C2-C8D9-A9F2247F140A}"/>
                  </a:ext>
                </a:extLst>
              </p:cNvPr>
              <p:cNvSpPr txBox="1"/>
              <p:nvPr/>
            </p:nvSpPr>
            <p:spPr>
              <a:xfrm>
                <a:off x="984874" y="2227292"/>
                <a:ext cx="422722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2060"/>
                    </a:solidFill>
                    <a:ea typeface="黑体" panose="02010609060101010101" pitchFamily="49" charset="-122"/>
                    <a:cs typeface="Times New Roman" panose="02020603050405020304" pitchFamily="18" charset="0"/>
                  </a:rPr>
                  <a:t>Array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  <m:r>
                      <a:rPr lang="en-US" altLang="zh-CN" sz="2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-&gt; Sub-Sequences of [1…T]</a:t>
                </a:r>
                <a:endParaRPr lang="zh-CN" altLang="en-US" sz="20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DEA017A-65E1-01C2-C8D9-A9F2247F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74" y="2227292"/>
                <a:ext cx="4227227" cy="400110"/>
              </a:xfrm>
              <a:prstGeom prst="rect">
                <a:avLst/>
              </a:prstGeom>
              <a:blipFill>
                <a:blip r:embed="rId6"/>
                <a:stretch>
                  <a:fillRect l="-1587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0EB68B-F37F-98B3-B1BF-7F8819ED2736}"/>
                  </a:ext>
                </a:extLst>
              </p:cNvPr>
              <p:cNvSpPr txBox="1"/>
              <p:nvPr/>
            </p:nvSpPr>
            <p:spPr>
              <a:xfrm>
                <a:off x="5567346" y="4167159"/>
                <a:ext cx="63715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为了跟实验部分的符号对齐一下，把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替换成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40EB68B-F37F-98B3-B1BF-7F8819ED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346" y="4167159"/>
                <a:ext cx="6371533" cy="369332"/>
              </a:xfrm>
              <a:prstGeom prst="rect">
                <a:avLst/>
              </a:prstGeom>
              <a:blipFill>
                <a:blip r:embed="rId7"/>
                <a:stretch>
                  <a:fillRect l="-766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DD626-3B9A-3FAE-66BA-62DE5EE8C463}"/>
                  </a:ext>
                </a:extLst>
              </p:cNvPr>
              <p:cNvSpPr txBox="1"/>
              <p:nvPr/>
            </p:nvSpPr>
            <p:spPr>
              <a:xfrm>
                <a:off x="2197253" y="3065127"/>
                <a:ext cx="7797494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4DD626-3B9A-3FAE-66BA-62DE5EE8C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253" y="3065127"/>
                <a:ext cx="7797494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头: 右 42">
            <a:extLst>
              <a:ext uri="{FF2B5EF4-FFF2-40B4-BE49-F238E27FC236}">
                <a16:creationId xmlns:a16="http://schemas.microsoft.com/office/drawing/2014/main" id="{A80EABD6-787B-3091-DB9E-7B13FDDB1A90}"/>
              </a:ext>
            </a:extLst>
          </p:cNvPr>
          <p:cNvSpPr/>
          <p:nvPr/>
        </p:nvSpPr>
        <p:spPr>
          <a:xfrm rot="5400000">
            <a:off x="4969878" y="4287675"/>
            <a:ext cx="71510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8CEDBC-8D70-1FE6-99E4-50672512F46D}"/>
                  </a:ext>
                </a:extLst>
              </p:cNvPr>
              <p:cNvSpPr txBox="1"/>
              <p:nvPr/>
            </p:nvSpPr>
            <p:spPr>
              <a:xfrm>
                <a:off x="5925718" y="2242681"/>
                <a:ext cx="37218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的维度</a:t>
                </a: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=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模型生成图像的步数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68CEDBC-8D70-1FE6-99E4-50672512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18" y="2242681"/>
                <a:ext cx="3721833" cy="369332"/>
              </a:xfrm>
              <a:prstGeom prst="rect">
                <a:avLst/>
              </a:prstGeom>
              <a:blipFill>
                <a:blip r:embed="rId9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右 42">
            <a:extLst>
              <a:ext uri="{FF2B5EF4-FFF2-40B4-BE49-F238E27FC236}">
                <a16:creationId xmlns:a16="http://schemas.microsoft.com/office/drawing/2014/main" id="{EFF8DCD2-2334-0158-A280-D3ECCB13710A}"/>
              </a:ext>
            </a:extLst>
          </p:cNvPr>
          <p:cNvSpPr/>
          <p:nvPr/>
        </p:nvSpPr>
        <p:spPr>
          <a:xfrm>
            <a:off x="5247176" y="2340619"/>
            <a:ext cx="39116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3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1160798-DCF2-AC47-855D-4416D7741111}"/>
              </a:ext>
            </a:extLst>
          </p:cNvPr>
          <p:cNvSpPr/>
          <p:nvPr/>
        </p:nvSpPr>
        <p:spPr>
          <a:xfrm flipV="1">
            <a:off x="1843714" y="3808802"/>
            <a:ext cx="8235831" cy="100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1" name="TextBox 7"/>
          <p:cNvSpPr txBox="1"/>
          <p:nvPr/>
        </p:nvSpPr>
        <p:spPr>
          <a:xfrm>
            <a:off x="166461" y="875449"/>
            <a:ext cx="6775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Explanation before the experiments-2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/>
              <p:nvPr/>
            </p:nvSpPr>
            <p:spPr>
              <a:xfrm>
                <a:off x="2113280" y="1777144"/>
                <a:ext cx="9004968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𝐷𝐷𝐼𝑀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B96BF64-2EFA-64B9-2373-B0CC8A859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280" y="1777144"/>
                <a:ext cx="9004968" cy="80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AA55E198-BD67-1CBE-A371-4EF5D936788D}"/>
              </a:ext>
            </a:extLst>
          </p:cNvPr>
          <p:cNvSpPr txBox="1"/>
          <p:nvPr/>
        </p:nvSpPr>
        <p:spPr>
          <a:xfrm>
            <a:off x="2895600" y="2902299"/>
            <a:ext cx="6736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待定系数法导致标准差成为超参数→实验时𝜎应该怎么选取？</a:t>
            </a:r>
            <a:endParaRPr lang="zh-CN" altLang="en-US" dirty="0"/>
          </a:p>
        </p:txBody>
      </p:sp>
      <p:sp>
        <p:nvSpPr>
          <p:cNvPr id="7" name="箭头: 右 42">
            <a:extLst>
              <a:ext uri="{FF2B5EF4-FFF2-40B4-BE49-F238E27FC236}">
                <a16:creationId xmlns:a16="http://schemas.microsoft.com/office/drawing/2014/main" id="{629B78F6-9C69-B582-F483-F52E6C88C8C6}"/>
              </a:ext>
            </a:extLst>
          </p:cNvPr>
          <p:cNvSpPr/>
          <p:nvPr/>
        </p:nvSpPr>
        <p:spPr>
          <a:xfrm rot="5400000">
            <a:off x="5392658" y="3437884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7AA2-8936-0F26-BCBC-96D3F1C70812}"/>
                  </a:ext>
                </a:extLst>
              </p:cNvPr>
              <p:cNvSpPr txBox="1"/>
              <p:nvPr/>
            </p:nvSpPr>
            <p:spPr>
              <a:xfrm>
                <a:off x="1908917" y="4058515"/>
                <a:ext cx="5327874" cy="587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𝐷𝐷𝑃𝑀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8D27AA2-8936-0F26-BCBC-96D3F1C7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917" y="4058515"/>
                <a:ext cx="5327874" cy="587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28417E-E36E-D3D7-BA12-8B2CC81C8053}"/>
                  </a:ext>
                </a:extLst>
              </p:cNvPr>
              <p:cNvSpPr txBox="1"/>
              <p:nvPr/>
            </p:nvSpPr>
            <p:spPr>
              <a:xfrm>
                <a:off x="7641697" y="3899756"/>
                <a:ext cx="2437848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428417E-E36E-D3D7-BA12-8B2CC81C8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697" y="3899756"/>
                <a:ext cx="2437848" cy="819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42">
            <a:extLst>
              <a:ext uri="{FF2B5EF4-FFF2-40B4-BE49-F238E27FC236}">
                <a16:creationId xmlns:a16="http://schemas.microsoft.com/office/drawing/2014/main" id="{5ACB6D82-7D2A-0696-9D68-B94FE7AD495D}"/>
              </a:ext>
            </a:extLst>
          </p:cNvPr>
          <p:cNvSpPr/>
          <p:nvPr/>
        </p:nvSpPr>
        <p:spPr>
          <a:xfrm>
            <a:off x="7254578" y="4205342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8FBA13-7981-4DFC-EFA7-A1FA2A8FAA15}"/>
                  </a:ext>
                </a:extLst>
              </p:cNvPr>
              <p:cNvSpPr txBox="1"/>
              <p:nvPr/>
            </p:nvSpPr>
            <p:spPr>
              <a:xfrm>
                <a:off x="4550303" y="4991890"/>
                <a:ext cx="309139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E8FBA13-7981-4DFC-EFA7-A1FA2A8F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03" y="4991890"/>
                <a:ext cx="3091394" cy="910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D3F05F2-392B-3447-8F1A-E1F47AF4338C}"/>
                  </a:ext>
                </a:extLst>
              </p:cNvPr>
              <p:cNvSpPr txBox="1"/>
              <p:nvPr/>
            </p:nvSpPr>
            <p:spPr>
              <a:xfrm>
                <a:off x="3789709" y="5905607"/>
                <a:ext cx="46125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zh-CN" altLang="en-US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确定</m:t>
                    </m:r>
                  </m:oMath>
                </a14:m>
                <a:r>
                  <a:rPr lang="zh-CN" alt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时，原图就确定了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D3F05F2-392B-3447-8F1A-E1F47AF43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709" y="5905607"/>
                <a:ext cx="4612582" cy="369332"/>
              </a:xfrm>
              <a:prstGeom prst="rect">
                <a:avLst/>
              </a:prstGeom>
              <a:blipFill>
                <a:blip r:embed="rId9"/>
                <a:stretch>
                  <a:fillRect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95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6673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Experiments-1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生成步数、方差大小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440F990-6171-8B06-4329-E8C557677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26" y="1487293"/>
            <a:ext cx="10650308" cy="24915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5F07A9-FDCC-87FF-7D0C-18262438B150}"/>
              </a:ext>
            </a:extLst>
          </p:cNvPr>
          <p:cNvSpPr txBox="1"/>
          <p:nvPr/>
        </p:nvSpPr>
        <p:spPr>
          <a:xfrm>
            <a:off x="744026" y="4124901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衡量指标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FID(</a:t>
            </a:r>
            <a:r>
              <a:rPr lang="en-US" altLang="zh-CN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Frechet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Inception Distance)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数值越小，图像质量越高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B2AD09D-5CD5-6D54-0951-08CD0131EE00}"/>
              </a:ext>
            </a:extLst>
          </p:cNvPr>
          <p:cNvSpPr txBox="1"/>
          <p:nvPr/>
        </p:nvSpPr>
        <p:spPr>
          <a:xfrm>
            <a:off x="2837319" y="6060945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图像质量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V.S. 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图像多样性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77514CD-D477-63C5-792F-075EB9C544E0}"/>
              </a:ext>
            </a:extLst>
          </p:cNvPr>
          <p:cNvGrpSpPr/>
          <p:nvPr/>
        </p:nvGrpSpPr>
        <p:grpSpPr>
          <a:xfrm>
            <a:off x="744025" y="4987882"/>
            <a:ext cx="11634321" cy="913113"/>
            <a:chOff x="770846" y="3978879"/>
            <a:chExt cx="11634321" cy="91311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97D5134-E9E9-E2B5-D89E-08BA0B4C6124}"/>
                </a:ext>
              </a:extLst>
            </p:cNvPr>
            <p:cNvGrpSpPr/>
            <p:nvPr/>
          </p:nvGrpSpPr>
          <p:grpSpPr>
            <a:xfrm>
              <a:off x="770846" y="3978879"/>
              <a:ext cx="8416548" cy="910699"/>
              <a:chOff x="770846" y="4161665"/>
              <a:chExt cx="8416548" cy="91069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80CE971-BAEE-14B4-495D-B340E7DB7E69}"/>
                  </a:ext>
                </a:extLst>
              </p:cNvPr>
              <p:cNvSpPr txBox="1"/>
              <p:nvPr/>
            </p:nvSpPr>
            <p:spPr>
              <a:xfrm>
                <a:off x="770846" y="4438995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参数：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C5DA939-ECA9-A5BE-89AE-549DFC2527DE}"/>
                      </a:ext>
                    </a:extLst>
                  </p:cNvPr>
                  <p:cNvSpPr txBox="1"/>
                  <p:nvPr/>
                </p:nvSpPr>
                <p:spPr>
                  <a:xfrm>
                    <a:off x="4365478" y="4295654"/>
                    <a:ext cx="3091394" cy="65601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文本框 7">
                    <a:extLst>
                      <a:ext uri="{FF2B5EF4-FFF2-40B4-BE49-F238E27FC236}">
                        <a16:creationId xmlns:a16="http://schemas.microsoft.com/office/drawing/2014/main" id="{AC5DA939-ECA9-A5BE-89AE-549DFC2527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5478" y="4295654"/>
                    <a:ext cx="3091394" cy="6560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A506B15C-93EB-2FA4-814A-B5D043A14BD2}"/>
                      </a:ext>
                    </a:extLst>
                  </p:cNvPr>
                  <p:cNvSpPr txBox="1"/>
                  <p:nvPr/>
                </p:nvSpPr>
                <p:spPr>
                  <a:xfrm>
                    <a:off x="1484048" y="4161665"/>
                    <a:ext cx="3091394" cy="9106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A506B15C-93EB-2FA4-814A-B5D043A14B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4048" y="4161665"/>
                    <a:ext cx="3091394" cy="9106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C49B75A-BEB1-E468-586B-62B59EC05E76}"/>
                      </a:ext>
                    </a:extLst>
                  </p:cNvPr>
                  <p:cNvSpPr txBox="1"/>
                  <p:nvPr/>
                </p:nvSpPr>
                <p:spPr>
                  <a:xfrm>
                    <a:off x="6096000" y="4458018"/>
                    <a:ext cx="309139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dim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FC49B75A-BEB1-E468-586B-62B59EC05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96000" y="4458018"/>
                    <a:ext cx="309139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23C922-11CD-5920-8D7A-DA9DE588143A}"/>
                </a:ext>
              </a:extLst>
            </p:cNvPr>
            <p:cNvSpPr txBox="1"/>
            <p:nvPr/>
          </p:nvSpPr>
          <p:spPr>
            <a:xfrm>
              <a:off x="6311097" y="4584215"/>
              <a:ext cx="60940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生成步数</a:t>
              </a:r>
              <a:endParaRPr lang="zh-CN" altLang="en-US" sz="1400" dirty="0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8536029-355D-BA94-8B73-243E33DBDAF0}"/>
              </a:ext>
            </a:extLst>
          </p:cNvPr>
          <p:cNvSpPr txBox="1"/>
          <p:nvPr/>
        </p:nvSpPr>
        <p:spPr>
          <a:xfrm>
            <a:off x="744025" y="4618550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数据集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CIFAR-10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b="1" dirty="0" err="1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CelebA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A7E7629-F5A0-3E04-D5E2-0ED5FF83848A}"/>
              </a:ext>
            </a:extLst>
          </p:cNvPr>
          <p:cNvGrpSpPr/>
          <p:nvPr/>
        </p:nvGrpSpPr>
        <p:grpSpPr>
          <a:xfrm>
            <a:off x="8020191" y="4597212"/>
            <a:ext cx="3721833" cy="451601"/>
            <a:chOff x="7625598" y="4211261"/>
            <a:chExt cx="3721833" cy="45160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3A9CE8C-AB88-D4CE-B68A-5D17950FBD2C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B81DAD2-73F2-BA95-2A64-8495BA85EBB5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631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6A161F5-318B-8DF4-859D-3F2F296D1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43" y="1535799"/>
            <a:ext cx="11699237" cy="329570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534F52-D9EC-D580-EC75-09B5F56D8DFA}"/>
              </a:ext>
            </a:extLst>
          </p:cNvPr>
          <p:cNvSpPr txBox="1"/>
          <p:nvPr/>
        </p:nvSpPr>
        <p:spPr>
          <a:xfrm>
            <a:off x="2936626" y="5322201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步生成的图像质量已经比较好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2BBD6C5-9C13-A07B-8AA6-922D2FC9DE57}"/>
              </a:ext>
            </a:extLst>
          </p:cNvPr>
          <p:cNvSpPr txBox="1"/>
          <p:nvPr/>
        </p:nvSpPr>
        <p:spPr>
          <a:xfrm>
            <a:off x="166461" y="875449"/>
            <a:ext cx="5849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Experiments-1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生成步数、方差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9819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Experiments-2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047EBA0-8297-3C01-3F02-77A10228D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5" y="1460224"/>
            <a:ext cx="11948274" cy="3000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C74BA8-66B5-892E-3A10-65C5D3E6DE4B}"/>
                  </a:ext>
                </a:extLst>
              </p:cNvPr>
              <p:cNvSpPr txBox="1"/>
              <p:nvPr/>
            </p:nvSpPr>
            <p:spPr>
              <a:xfrm>
                <a:off x="963188" y="4590400"/>
                <a:ext cx="3091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2C74BA8-66B5-892E-3A10-65C5D3E6D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88" y="4590400"/>
                <a:ext cx="3091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BCB7400-E247-2EC5-B005-313781FA77B2}"/>
              </a:ext>
            </a:extLst>
          </p:cNvPr>
          <p:cNvSpPr txBox="1"/>
          <p:nvPr/>
        </p:nvSpPr>
        <p:spPr>
          <a:xfrm>
            <a:off x="2338378" y="4582232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不同的步数会不会生成不同的图像内容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箭头: 右 42">
            <a:extLst>
              <a:ext uri="{FF2B5EF4-FFF2-40B4-BE49-F238E27FC236}">
                <a16:creationId xmlns:a16="http://schemas.microsoft.com/office/drawing/2014/main" id="{830FA00D-511C-61CA-70F2-2CEEAA191DBE}"/>
              </a:ext>
            </a:extLst>
          </p:cNvPr>
          <p:cNvSpPr/>
          <p:nvPr/>
        </p:nvSpPr>
        <p:spPr>
          <a:xfrm>
            <a:off x="1838701" y="4659737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EBDA0916-FF00-F80C-77F0-14815E4010FF}"/>
              </a:ext>
            </a:extLst>
          </p:cNvPr>
          <p:cNvSpPr/>
          <p:nvPr/>
        </p:nvSpPr>
        <p:spPr>
          <a:xfrm rot="5400000">
            <a:off x="5085419" y="5059806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4CB623-CFA3-2CDD-7D7E-2AEE90DDF867}"/>
              </a:ext>
            </a:extLst>
          </p:cNvPr>
          <p:cNvSpPr txBox="1"/>
          <p:nvPr/>
        </p:nvSpPr>
        <p:spPr>
          <a:xfrm>
            <a:off x="2297801" y="5393291"/>
            <a:ext cx="9350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很多情况下，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步生成的图像与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步生成的图像只有在细节处有差异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箭头: 右 42">
            <a:extLst>
              <a:ext uri="{FF2B5EF4-FFF2-40B4-BE49-F238E27FC236}">
                <a16:creationId xmlns:a16="http://schemas.microsoft.com/office/drawing/2014/main" id="{5995B496-C15B-D564-9A41-54DB1A5D8775}"/>
              </a:ext>
            </a:extLst>
          </p:cNvPr>
          <p:cNvSpPr/>
          <p:nvPr/>
        </p:nvSpPr>
        <p:spPr>
          <a:xfrm rot="5400000">
            <a:off x="5085419" y="5886568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985814-620E-7C96-D89C-166DB926FC96}"/>
              </a:ext>
            </a:extLst>
          </p:cNvPr>
          <p:cNvSpPr txBox="1"/>
          <p:nvPr/>
        </p:nvSpPr>
        <p:spPr>
          <a:xfrm>
            <a:off x="2260425" y="6209492"/>
            <a:ext cx="9425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xT是图像的信息性潜在编码；影响图像质量细节被编码在模型参数中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1B427CB-8EA6-68B9-28B5-AA66A7D3B4E6}"/>
              </a:ext>
            </a:extLst>
          </p:cNvPr>
          <p:cNvGrpSpPr/>
          <p:nvPr/>
        </p:nvGrpSpPr>
        <p:grpSpPr>
          <a:xfrm>
            <a:off x="7424120" y="4525599"/>
            <a:ext cx="3721833" cy="451601"/>
            <a:chOff x="7625598" y="4211261"/>
            <a:chExt cx="3721833" cy="45160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A9EF45E-3269-F43B-1A42-08D74A6451C7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661A789-FF98-2C1B-1AC2-FC70A2C85CD3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543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Experiments-3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46EC06F-2026-A487-E5CD-7F6498D0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022" y="1375862"/>
            <a:ext cx="7869988" cy="32502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5F4DD0-DD9C-A807-770E-418DC334DBA1}"/>
                  </a:ext>
                </a:extLst>
              </p:cNvPr>
              <p:cNvSpPr txBox="1"/>
              <p:nvPr/>
            </p:nvSpPr>
            <p:spPr>
              <a:xfrm>
                <a:off x="3004606" y="4690608"/>
                <a:ext cx="30913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5F4DD0-DD9C-A807-770E-418DC334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606" y="4690608"/>
                <a:ext cx="30913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箭头: 右 42">
            <a:extLst>
              <a:ext uri="{FF2B5EF4-FFF2-40B4-BE49-F238E27FC236}">
                <a16:creationId xmlns:a16="http://schemas.microsoft.com/office/drawing/2014/main" id="{62C36764-E383-0986-F1FE-666D4134DDA5}"/>
              </a:ext>
            </a:extLst>
          </p:cNvPr>
          <p:cNvSpPr/>
          <p:nvPr/>
        </p:nvSpPr>
        <p:spPr>
          <a:xfrm>
            <a:off x="3830350" y="4781295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FD03E0-4ADF-D390-B6DB-199246364EF5}"/>
              </a:ext>
            </a:extLst>
          </p:cNvPr>
          <p:cNvSpPr txBox="1"/>
          <p:nvPr/>
        </p:nvSpPr>
        <p:spPr>
          <a:xfrm>
            <a:off x="4206460" y="4675219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如何改变图像内容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389089CC-7D67-E488-9BB8-AECE5454A20E}"/>
              </a:ext>
            </a:extLst>
          </p:cNvPr>
          <p:cNvSpPr/>
          <p:nvPr/>
        </p:nvSpPr>
        <p:spPr>
          <a:xfrm rot="5400000">
            <a:off x="5111715" y="5154651"/>
            <a:ext cx="369332" cy="230656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51786D-9299-B79C-5FD7-3EAE4A24E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79" y="5503799"/>
            <a:ext cx="5452140" cy="95750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ABF6156-3247-AE97-6AF9-FE9629166627}"/>
              </a:ext>
            </a:extLst>
          </p:cNvPr>
          <p:cNvGrpSpPr/>
          <p:nvPr/>
        </p:nvGrpSpPr>
        <p:grpSpPr>
          <a:xfrm>
            <a:off x="6585475" y="4649473"/>
            <a:ext cx="3721833" cy="451601"/>
            <a:chOff x="7625598" y="4211261"/>
            <a:chExt cx="3721833" cy="45160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2473EF-120F-8F89-7EFE-9351C46765EB}"/>
                </a:ext>
              </a:extLst>
            </p:cNvPr>
            <p:cNvSpPr/>
            <p:nvPr/>
          </p:nvSpPr>
          <p:spPr>
            <a:xfrm flipV="1">
              <a:off x="7625599" y="4211261"/>
              <a:ext cx="3540930" cy="4516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D6BBFB6-7366-F5B7-6617-587BF5E4EECE}"/>
                </a:ext>
              </a:extLst>
            </p:cNvPr>
            <p:cNvSpPr txBox="1"/>
            <p:nvPr/>
          </p:nvSpPr>
          <p:spPr>
            <a:xfrm>
              <a:off x="7625598" y="4256933"/>
              <a:ext cx="372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文章中将𝜂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=0</a:t>
              </a:r>
              <a:r>
                <a:rPr lang="zh-CN" altLang="en-US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的情况才叫做</a:t>
              </a:r>
              <a:r>
                <a:rPr lang="en-US" altLang="zh-CN" b="1" dirty="0">
                  <a:solidFill>
                    <a:srgbClr val="00206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DDIM</a:t>
              </a:r>
              <a:endPara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162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66461" y="875449"/>
            <a:ext cx="8371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 Experiments-4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原图像 </a:t>
            </a: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V.S. 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降噪得到的原图像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0F0ABE5-CFA3-EF5C-5772-88EBFCBF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38" y="1772994"/>
            <a:ext cx="11115376" cy="216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EB901A-95CE-F6EF-FB6D-D4C4EEBE7664}"/>
                  </a:ext>
                </a:extLst>
              </p:cNvPr>
              <p:cNvSpPr txBox="1"/>
              <p:nvPr/>
            </p:nvSpPr>
            <p:spPr>
              <a:xfrm>
                <a:off x="-934720" y="4169037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1EB901A-95CE-F6EF-FB6D-D4C4EEBE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4720" y="4169037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63A8C3FA-A43C-59B7-DC8B-EB2825F65714}"/>
              </a:ext>
            </a:extLst>
          </p:cNvPr>
          <p:cNvSpPr txBox="1"/>
          <p:nvPr/>
        </p:nvSpPr>
        <p:spPr>
          <a:xfrm>
            <a:off x="1090578" y="4927935"/>
            <a:ext cx="913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衡量指标</a:t>
            </a: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per-dimension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69351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EB256-537D-63CD-F299-19ED6C06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1D20DB16-6B60-EC88-F444-994769544E71}"/>
              </a:ext>
            </a:extLst>
          </p:cNvPr>
          <p:cNvSpPr txBox="1"/>
          <p:nvPr/>
        </p:nvSpPr>
        <p:spPr>
          <a:xfrm>
            <a:off x="178829" y="893532"/>
            <a:ext cx="3697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Author Information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09515CE-9966-920E-DCA2-3623757FC01D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B412E8-E814-CB8F-A9DB-5392C442E78A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93D8D303-2FF7-32EC-05F6-F19FA705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091C278C-3991-BAF8-A3A0-F319C780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6CDFEDC-40DF-0A72-20BF-1A9099C73C7B}"/>
              </a:ext>
            </a:extLst>
          </p:cNvPr>
          <p:cNvSpPr txBox="1"/>
          <p:nvPr/>
        </p:nvSpPr>
        <p:spPr>
          <a:xfrm>
            <a:off x="2561995" y="4832267"/>
            <a:ext cx="9271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4: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Xiangyu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Yue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the Chinese University of Hong Kong: 2022-Present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EFB2B-6B19-997C-99EA-2F15BE8A8D81}"/>
              </a:ext>
            </a:extLst>
          </p:cNvPr>
          <p:cNvSpPr txBox="1"/>
          <p:nvPr/>
        </p:nvSpPr>
        <p:spPr>
          <a:xfrm>
            <a:off x="2561995" y="2330885"/>
            <a:ext cx="927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3: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Xiaohan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Ding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Information: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Researcher, Tencent AI Lab: 2022-Present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E72549-F2F1-6C83-F883-6CF16996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85" y="1804591"/>
            <a:ext cx="1758950" cy="182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745896-7FDE-96F0-B30E-DDB39C3B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22" y="4411351"/>
            <a:ext cx="1613876" cy="162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9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285B855-ED90-2659-9734-42B0EA9F2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223" y="630987"/>
            <a:ext cx="4372304" cy="10664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08EB62-E0CD-6298-0452-C433B1D097FC}"/>
              </a:ext>
            </a:extLst>
          </p:cNvPr>
          <p:cNvSpPr txBox="1"/>
          <p:nvPr/>
        </p:nvSpPr>
        <p:spPr>
          <a:xfrm>
            <a:off x="785438" y="1272897"/>
            <a:ext cx="6817116" cy="2156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为什么选择这篇？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① 扩散模型的优化采样</a:t>
            </a:r>
            <a:r>
              <a:rPr lang="en-US" altLang="zh-CN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原理、对比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② 文生图、图生图类似的过程</a:t>
            </a:r>
            <a:endParaRPr lang="en-US" altLang="zh-CN" sz="23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③ “大模型</a:t>
            </a:r>
            <a:r>
              <a:rPr lang="en-US" altLang="zh-CN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3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</a:t>
            </a:r>
            <a:endParaRPr lang="zh-CN" altLang="en-US" sz="2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1299AC-08E9-3A48-23C3-70E0F0EB2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53" t="2512" r="-486" b="-257"/>
          <a:stretch/>
        </p:blipFill>
        <p:spPr>
          <a:xfrm>
            <a:off x="8767492" y="1697477"/>
            <a:ext cx="2399840" cy="3387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B8CDE1E-C33C-D08C-17AB-57553ED0CC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87"/>
          <a:stretch/>
        </p:blipFill>
        <p:spPr>
          <a:xfrm>
            <a:off x="123533" y="3628401"/>
            <a:ext cx="3979493" cy="17979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1CADBC4-59B8-61EC-28B7-2C95585D26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3996" y="3504336"/>
            <a:ext cx="4250034" cy="18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5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78829" y="1028007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Abstract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/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/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34953" y="1745784"/>
            <a:ext cx="11160729" cy="4370430"/>
            <a:chOff x="505102" y="1462788"/>
            <a:chExt cx="11160729" cy="2563468"/>
          </a:xfrm>
        </p:grpSpPr>
        <p:sp>
          <p:nvSpPr>
            <p:cNvPr id="19" name="矩形 18"/>
            <p:cNvSpPr/>
            <p:nvPr/>
          </p:nvSpPr>
          <p:spPr>
            <a:xfrm>
              <a:off x="505102" y="1462788"/>
              <a:ext cx="11160729" cy="1904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/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engines enable the retrieval of unknown information with texts. However, traditional methods fall short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it comes to understanding unfamiliar visual content,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such as identifying an object that the model has never seen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before. This challenge is particularly pronounced for large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vision-language models (VLMs): if the model has not been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exposed to the object depicted in an image, it struggles to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reliable answers to the user’s question regarding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 image.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Moreover, as new objects and events continuously emerge, frequently updating VLMs is impractical due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heavy computational burdens.</a:t>
              </a:r>
            </a:p>
            <a:p>
              <a:pPr indent="457200" algn="just"/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6416" y="3069469"/>
              <a:ext cx="11138100" cy="956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/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搜索引擎通过文本帮助我们检索未知的信息。然而，当涉及到理解不熟悉的视觉内容时，传统的方法往往表现不好，比如识别模型从未见过的物体。这个问题在大型视觉语言模型（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中尤为突出：如果这些模型没有接触或学习过图像中所描绘的对象，它们就很难为用户关于该图像的问题提供可靠和准确的答案。此外，由于新事物和新事件不断涌现，频繁更新这些大型视觉语言模型是不现实的，因为这需要耗费大量计算资源和时间。</a:t>
              </a:r>
              <a:endPara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9B015-D481-C062-F22E-C785CC2E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F67AEA28-D9CB-D243-7446-CE398331FE9C}"/>
              </a:ext>
            </a:extLst>
          </p:cNvPr>
          <p:cNvSpPr txBox="1"/>
          <p:nvPr/>
        </p:nvSpPr>
        <p:spPr>
          <a:xfrm>
            <a:off x="178829" y="1028007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Abstract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3F179F1-5918-8626-483D-E91A282ED77B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5E6A73-93F2-BBCA-4A69-F168AC7D87AD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B3EACF96-E9AB-78B7-5513-314B511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61AEDF51-6FD9-7785-1A58-C09E2F57A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42574A3-6DDA-7A24-A16C-DA6DE19A3CFB}"/>
              </a:ext>
            </a:extLst>
          </p:cNvPr>
          <p:cNvGrpSpPr/>
          <p:nvPr/>
        </p:nvGrpSpPr>
        <p:grpSpPr>
          <a:xfrm>
            <a:off x="434953" y="1745783"/>
            <a:ext cx="11230097" cy="3855917"/>
            <a:chOff x="505102" y="1462788"/>
            <a:chExt cx="11230097" cy="190454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0572113-87EA-1E9D-2176-0EFE2612BF37}"/>
                </a:ext>
              </a:extLst>
            </p:cNvPr>
            <p:cNvSpPr/>
            <p:nvPr/>
          </p:nvSpPr>
          <p:spPr>
            <a:xfrm>
              <a:off x="505102" y="1462788"/>
              <a:ext cx="11160729" cy="190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 algn="just"/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address this limitation, we propose Vision Search Assistant, a novel framework that facilitates collaboration between VLMs and web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agents. This approach leverages VLMs’ visual understanding capabilities and web agents’ real-time information access to perform open-world Retrieval-Augmented Generation via the web. By integrating visual and textual representations through this collaboration, the model can provide informed responses even when the image is novel to the</a:t>
              </a:r>
              <a:r>
                <a:rPr lang="zh-CN" alt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" altLang="zh-CN" sz="2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system.</a:t>
              </a:r>
            </a:p>
            <a:p>
              <a:pPr indent="457200" algn="just"/>
              <a:endParaRPr lang="en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indent="457200" algn="just"/>
              <a:endPara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75392A1-C10E-00D5-C166-7D5A7A6CFEF0}"/>
                </a:ext>
              </a:extLst>
            </p:cNvPr>
            <p:cNvSpPr txBox="1"/>
            <p:nvPr/>
          </p:nvSpPr>
          <p:spPr>
            <a:xfrm>
              <a:off x="597099" y="2656767"/>
              <a:ext cx="11138100" cy="6536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457200" algn="just"/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为了解决这一局限性，本文提出了一个名为“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Vison Search Assistant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”的新框架，该框架促进了大型视觉语言模型（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agents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之间的协作。这个方法利用了</a:t>
              </a:r>
              <a:r>
                <a:rPr lang="en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VLMs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的视觉理解能力和</a:t>
              </a:r>
              <a:r>
                <a:rPr lang="en-US" altLang="zh-CN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agents</a:t>
              </a:r>
              <a:r>
                <a:rPr lang="zh-CN" alt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的实时信息访问功能，通过网络执行开放世界的检索增强生成。通过这种协作，将视觉和文本表示相结合，即使图像对系统来说是新的，模型也能够提供有根据的响应。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744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1EFB-A0B1-C8B7-4CC0-08070F2E2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D8D8F161-7D62-1C3B-A702-91E1F669DE24}"/>
              </a:ext>
            </a:extLst>
          </p:cNvPr>
          <p:cNvSpPr txBox="1"/>
          <p:nvPr/>
        </p:nvSpPr>
        <p:spPr>
          <a:xfrm>
            <a:off x="178829" y="1028007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Motivation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F1B78C-E48F-37B1-CDA9-DAEB25B748BF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6F5A359-4915-8E2C-5906-73F69B15EC96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DF7164A7-E3E3-C434-A2C4-2C4A3047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AFF4F33D-48BB-5EDF-75D4-2FC1037F0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00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EEDA0-648D-3B91-2F29-FC50215AE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14176EF3-A72B-F04B-D5DB-2FE1C449708F}"/>
              </a:ext>
            </a:extLst>
          </p:cNvPr>
          <p:cNvSpPr txBox="1"/>
          <p:nvPr/>
        </p:nvSpPr>
        <p:spPr>
          <a:xfrm>
            <a:off x="178829" y="1028007"/>
            <a:ext cx="426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2CE382D-C387-A3B4-E27C-450C0FC0DFFF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31904B-2CCF-BC93-6273-0AF296CA3E03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73A9BF79-7A23-88DF-9F3C-CDD78E36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B62A3F86-6FB2-6C8E-B974-C7F7F2F2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42B0A73-7491-D930-AFA9-17BFECBF9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2" y="1722414"/>
            <a:ext cx="8393206" cy="4698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0987AB-BD5E-CF63-3B41-FDDA99B0C2E9}"/>
              </a:ext>
            </a:extLst>
          </p:cNvPr>
          <p:cNvSpPr txBox="1"/>
          <p:nvPr/>
        </p:nvSpPr>
        <p:spPr>
          <a:xfrm>
            <a:off x="9083327" y="2361931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Visual Content Formulation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视觉内容构建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D48AA2-9ECF-E447-0A9D-616EB317EE05}"/>
              </a:ext>
            </a:extLst>
          </p:cNvPr>
          <p:cNvSpPr txBox="1"/>
          <p:nvPr/>
        </p:nvSpPr>
        <p:spPr>
          <a:xfrm>
            <a:off x="9100139" y="3779459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Web Knowledge Search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网络知识搜索</a:t>
            </a:r>
          </a:p>
        </p:txBody>
      </p:sp>
      <p:sp>
        <p:nvSpPr>
          <p:cNvPr id="6" name="箭头: 右 42">
            <a:extLst>
              <a:ext uri="{FF2B5EF4-FFF2-40B4-BE49-F238E27FC236}">
                <a16:creationId xmlns:a16="http://schemas.microsoft.com/office/drawing/2014/main" id="{57E24901-C2F3-8010-17C5-09F3E6E5C951}"/>
              </a:ext>
            </a:extLst>
          </p:cNvPr>
          <p:cNvSpPr/>
          <p:nvPr/>
        </p:nvSpPr>
        <p:spPr>
          <a:xfrm rot="5400000">
            <a:off x="10211835" y="4647578"/>
            <a:ext cx="432749" cy="30765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165DEB8-419B-BFDA-935F-A53BB3DAB6EF}"/>
              </a:ext>
            </a:extLst>
          </p:cNvPr>
          <p:cNvSpPr txBox="1"/>
          <p:nvPr/>
        </p:nvSpPr>
        <p:spPr>
          <a:xfrm>
            <a:off x="9100139" y="5196987"/>
            <a:ext cx="273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Collaborative Generation</a:t>
            </a:r>
          </a:p>
          <a:p>
            <a:pPr algn="ctr"/>
            <a:r>
              <a: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协同生成</a:t>
            </a:r>
          </a:p>
        </p:txBody>
      </p:sp>
      <p:sp>
        <p:nvSpPr>
          <p:cNvPr id="8" name="箭头: 右 42">
            <a:extLst>
              <a:ext uri="{FF2B5EF4-FFF2-40B4-BE49-F238E27FC236}">
                <a16:creationId xmlns:a16="http://schemas.microsoft.com/office/drawing/2014/main" id="{BB9D4607-9AE1-AFD7-6FCF-6267A7EBA3D1}"/>
              </a:ext>
            </a:extLst>
          </p:cNvPr>
          <p:cNvSpPr/>
          <p:nvPr/>
        </p:nvSpPr>
        <p:spPr>
          <a:xfrm rot="5400000">
            <a:off x="10211834" y="3209256"/>
            <a:ext cx="432749" cy="307654"/>
          </a:xfrm>
          <a:prstGeom prst="rightArrow">
            <a:avLst/>
          </a:pr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5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2196-119A-69FE-2AA0-5DD6FFC1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335F0E1B-883F-4521-3F88-FAAE254A668D}"/>
              </a:ext>
            </a:extLst>
          </p:cNvPr>
          <p:cNvSpPr txBox="1"/>
          <p:nvPr/>
        </p:nvSpPr>
        <p:spPr>
          <a:xfrm>
            <a:off x="178829" y="1028007"/>
            <a:ext cx="426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163ADEE-C678-7AC7-1948-E7655948FF99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D990F0F-6A1D-D551-37AD-33523F019722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F0AE7486-A04E-90EF-3574-FF1BCF0D7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6DA58744-755F-3D56-7695-A5C5B0B42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07BA946-785D-DD79-2D11-83BA6D6C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296" y="1750667"/>
            <a:ext cx="9883408" cy="18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0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6E79-258E-91A8-12DF-CE636C3E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>
            <a:extLst>
              <a:ext uri="{FF2B5EF4-FFF2-40B4-BE49-F238E27FC236}">
                <a16:creationId xmlns:a16="http://schemas.microsoft.com/office/drawing/2014/main" id="{532A2DC6-98B7-8D6D-AB01-67AD4801065A}"/>
              </a:ext>
            </a:extLst>
          </p:cNvPr>
          <p:cNvSpPr txBox="1"/>
          <p:nvPr/>
        </p:nvSpPr>
        <p:spPr>
          <a:xfrm>
            <a:off x="178829" y="1028007"/>
            <a:ext cx="4267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lt"/>
              </a:rPr>
              <a:t>Vision Search Assistant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CD4C0E-0EA0-AF80-B099-317B278DD5BC}"/>
              </a:ext>
            </a:extLst>
          </p:cNvPr>
          <p:cNvCxnSpPr/>
          <p:nvPr/>
        </p:nvCxnSpPr>
        <p:spPr>
          <a:xfrm>
            <a:off x="2113280" y="525569"/>
            <a:ext cx="972000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CC5AC2-6AB7-F65E-F5B8-E88F7FB96DA0}"/>
              </a:ext>
            </a:extLst>
          </p:cNvPr>
          <p:cNvGrpSpPr/>
          <p:nvPr/>
        </p:nvGrpSpPr>
        <p:grpSpPr>
          <a:xfrm>
            <a:off x="285960" y="154411"/>
            <a:ext cx="1639963" cy="852252"/>
            <a:chOff x="589" y="516"/>
            <a:chExt cx="2132" cy="1168"/>
          </a:xfrm>
        </p:grpSpPr>
        <p:pic>
          <p:nvPicPr>
            <p:cNvPr id="16" name="图片 15" descr="ppt模板-11">
              <a:extLst>
                <a:ext uri="{FF2B5EF4-FFF2-40B4-BE49-F238E27FC236}">
                  <a16:creationId xmlns:a16="http://schemas.microsoft.com/office/drawing/2014/main" id="{66786D94-490E-2C6C-6233-37F9B385B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9688"/>
            <a:stretch>
              <a:fillRect/>
            </a:stretch>
          </p:blipFill>
          <p:spPr>
            <a:xfrm>
              <a:off x="589" y="580"/>
              <a:ext cx="1191" cy="841"/>
            </a:xfrm>
            <a:prstGeom prst="rect">
              <a:avLst/>
            </a:prstGeom>
          </p:spPr>
        </p:pic>
        <p:pic>
          <p:nvPicPr>
            <p:cNvPr id="17" name="图片 16" descr="IRIP Lab -16">
              <a:extLst>
                <a:ext uri="{FF2B5EF4-FFF2-40B4-BE49-F238E27FC236}">
                  <a16:creationId xmlns:a16="http://schemas.microsoft.com/office/drawing/2014/main" id="{E59C0512-BA87-C6A0-B177-11C3AF96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9515" r="20669"/>
            <a:stretch>
              <a:fillRect/>
            </a:stretch>
          </p:blipFill>
          <p:spPr>
            <a:xfrm>
              <a:off x="1701" y="516"/>
              <a:ext cx="1020" cy="1168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F672037-E7BA-A79A-835D-2A0B053FA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139" y="1826028"/>
            <a:ext cx="9633721" cy="18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0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</TotalTime>
  <Words>1695</Words>
  <Application>Microsoft Macintosh PowerPoint</Application>
  <PresentationFormat>宽屏</PresentationFormat>
  <Paragraphs>215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-apple-system</vt:lpstr>
      <vt:lpstr>等线</vt:lpstr>
      <vt:lpstr>等线 Light</vt:lpstr>
      <vt:lpstr>黑体</vt:lpstr>
      <vt:lpstr>Times New Roman Regular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淇 柯</dc:creator>
  <cp:lastModifiedBy>dengbin</cp:lastModifiedBy>
  <cp:revision>676</cp:revision>
  <dcterms:created xsi:type="dcterms:W3CDTF">2024-06-07T04:55:24Z</dcterms:created>
  <dcterms:modified xsi:type="dcterms:W3CDTF">2024-12-09T09:47:42Z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10BBBAE58156AF9BEBFE61669E37D040_43</vt:lpwstr>
  </property>
  <property fmtid="{D5CDD505-2E9C-101B-9397-08002B2CF9AE}" pid="3" name="KSOProductBuildVer">
    <vt:lpwstr>2052-6.7.1.8828</vt:lpwstr>
  </property>
</Properties>
</file>